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77" r:id="rId6"/>
    <p:sldId id="276" r:id="rId7"/>
    <p:sldId id="261" r:id="rId8"/>
    <p:sldId id="275" r:id="rId9"/>
    <p:sldId id="278" r:id="rId10"/>
    <p:sldId id="263" r:id="rId11"/>
    <p:sldId id="265" r:id="rId12"/>
    <p:sldId id="266" r:id="rId13"/>
    <p:sldId id="279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8288000" cy="10287000"/>
  <p:notesSz cx="6858000" cy="9144000"/>
  <p:embeddedFontLs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ompiere" panose="020B0604020202020204" charset="0"/>
      <p:regular r:id="rId26"/>
    </p:embeddedFont>
    <p:embeddedFont>
      <p:font typeface="Wellfleet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00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jpe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1853" y="-932045"/>
            <a:ext cx="5666065" cy="4622565"/>
          </a:xfrm>
          <a:custGeom>
            <a:avLst/>
            <a:gdLst/>
            <a:ahLst/>
            <a:cxnLst/>
            <a:rect l="l" t="t" r="r" b="b"/>
            <a:pathLst>
              <a:path w="5666065" h="4622565">
                <a:moveTo>
                  <a:pt x="0" y="0"/>
                </a:moveTo>
                <a:lnTo>
                  <a:pt x="5666065" y="0"/>
                </a:lnTo>
                <a:lnTo>
                  <a:pt x="5666065" y="4622565"/>
                </a:lnTo>
                <a:lnTo>
                  <a:pt x="0" y="4622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31399" y="7140446"/>
            <a:ext cx="6258131" cy="4331148"/>
          </a:xfrm>
          <a:custGeom>
            <a:avLst/>
            <a:gdLst/>
            <a:ahLst/>
            <a:cxnLst/>
            <a:rect l="l" t="t" r="r" b="b"/>
            <a:pathLst>
              <a:path w="6258131" h="4331148">
                <a:moveTo>
                  <a:pt x="0" y="0"/>
                </a:moveTo>
                <a:lnTo>
                  <a:pt x="6258131" y="0"/>
                </a:lnTo>
                <a:lnTo>
                  <a:pt x="6258131" y="4331148"/>
                </a:lnTo>
                <a:lnTo>
                  <a:pt x="0" y="433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245" b="-2224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72729" y="7486876"/>
            <a:ext cx="6123617" cy="4909100"/>
          </a:xfrm>
          <a:custGeom>
            <a:avLst/>
            <a:gdLst/>
            <a:ahLst/>
            <a:cxnLst/>
            <a:rect l="l" t="t" r="r" b="b"/>
            <a:pathLst>
              <a:path w="6123617" h="4909100">
                <a:moveTo>
                  <a:pt x="0" y="0"/>
                </a:moveTo>
                <a:lnTo>
                  <a:pt x="6123617" y="0"/>
                </a:lnTo>
                <a:lnTo>
                  <a:pt x="6123617" y="4909099"/>
                </a:lnTo>
                <a:lnTo>
                  <a:pt x="0" y="490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370" b="-12370"/>
            </a:stretch>
          </a:blipFill>
        </p:spPr>
      </p:sp>
      <p:sp>
        <p:nvSpPr>
          <p:cNvPr id="5" name="Freeform 5"/>
          <p:cNvSpPr/>
          <p:nvPr/>
        </p:nvSpPr>
        <p:spPr>
          <a:xfrm rot="1480150">
            <a:off x="-94251" y="-1880808"/>
            <a:ext cx="5413162" cy="4398194"/>
          </a:xfrm>
          <a:custGeom>
            <a:avLst/>
            <a:gdLst/>
            <a:ahLst/>
            <a:cxnLst/>
            <a:rect l="l" t="t" r="r" b="b"/>
            <a:pathLst>
              <a:path w="5413162" h="4398194">
                <a:moveTo>
                  <a:pt x="0" y="0"/>
                </a:moveTo>
                <a:lnTo>
                  <a:pt x="5413162" y="0"/>
                </a:lnTo>
                <a:lnTo>
                  <a:pt x="5413162" y="4398194"/>
                </a:lnTo>
                <a:lnTo>
                  <a:pt x="0" y="4398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50888" y="2401515"/>
            <a:ext cx="8856380" cy="350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3856" dirty="0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Health Monitor</a:t>
            </a:r>
          </a:p>
        </p:txBody>
      </p:sp>
      <p:sp>
        <p:nvSpPr>
          <p:cNvPr id="7" name="Freeform 7"/>
          <p:cNvSpPr/>
          <p:nvPr/>
        </p:nvSpPr>
        <p:spPr>
          <a:xfrm>
            <a:off x="9473825" y="-1873145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1866" y="8099605"/>
            <a:ext cx="4342973" cy="4374790"/>
          </a:xfrm>
          <a:custGeom>
            <a:avLst/>
            <a:gdLst/>
            <a:ahLst/>
            <a:cxnLst/>
            <a:rect l="l" t="t" r="r" b="b"/>
            <a:pathLst>
              <a:path w="4342973" h="4374790">
                <a:moveTo>
                  <a:pt x="0" y="0"/>
                </a:moveTo>
                <a:lnTo>
                  <a:pt x="4342974" y="0"/>
                </a:lnTo>
                <a:lnTo>
                  <a:pt x="4342974" y="4374790"/>
                </a:lnTo>
                <a:lnTo>
                  <a:pt x="0" y="4374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382330" y="2375689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87606" y="3909700"/>
            <a:ext cx="2673133" cy="2580789"/>
          </a:xfrm>
          <a:custGeom>
            <a:avLst/>
            <a:gdLst/>
            <a:ahLst/>
            <a:cxnLst/>
            <a:rect l="l" t="t" r="r" b="b"/>
            <a:pathLst>
              <a:path w="2673133" h="2580789">
                <a:moveTo>
                  <a:pt x="0" y="0"/>
                </a:moveTo>
                <a:lnTo>
                  <a:pt x="2673133" y="0"/>
                </a:lnTo>
                <a:lnTo>
                  <a:pt x="2673133" y="2580789"/>
                </a:lnTo>
                <a:lnTo>
                  <a:pt x="0" y="2580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73825" y="8648418"/>
            <a:ext cx="3657410" cy="2573487"/>
          </a:xfrm>
          <a:custGeom>
            <a:avLst/>
            <a:gdLst/>
            <a:ahLst/>
            <a:cxnLst/>
            <a:rect l="l" t="t" r="r" b="b"/>
            <a:pathLst>
              <a:path w="3657410" h="2573487">
                <a:moveTo>
                  <a:pt x="0" y="0"/>
                </a:moveTo>
                <a:lnTo>
                  <a:pt x="3657410" y="0"/>
                </a:lnTo>
                <a:lnTo>
                  <a:pt x="3657410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59126" y="7594964"/>
            <a:ext cx="8829398" cy="1053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6150" spc="67" dirty="0">
                <a:solidFill>
                  <a:srgbClr val="0E0F10"/>
                </a:solidFill>
                <a:latin typeface="Pompiere"/>
                <a:ea typeface="Pompiere"/>
                <a:cs typeface="Pompiere"/>
                <a:sym typeface="Pompiere"/>
              </a:rPr>
              <a:t>Presented by: Akhil Mittapalli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3161" y="6447323"/>
            <a:ext cx="14371834" cy="65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AI-Powered Posture, Hydration &amp; Screen Time Tracking System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820329" y="7639276"/>
            <a:ext cx="6123617" cy="4909100"/>
          </a:xfrm>
          <a:custGeom>
            <a:avLst/>
            <a:gdLst/>
            <a:ahLst/>
            <a:cxnLst/>
            <a:rect l="l" t="t" r="r" b="b"/>
            <a:pathLst>
              <a:path w="6123617" h="4909100">
                <a:moveTo>
                  <a:pt x="0" y="0"/>
                </a:moveTo>
                <a:lnTo>
                  <a:pt x="6123617" y="0"/>
                </a:lnTo>
                <a:lnTo>
                  <a:pt x="6123617" y="4909099"/>
                </a:lnTo>
                <a:lnTo>
                  <a:pt x="0" y="490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370" b="-1237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391706" y="-476011"/>
            <a:ext cx="5435097" cy="4357136"/>
          </a:xfrm>
          <a:custGeom>
            <a:avLst/>
            <a:gdLst/>
            <a:ahLst/>
            <a:cxnLst/>
            <a:rect l="l" t="t" r="r" b="b"/>
            <a:pathLst>
              <a:path w="5435097" h="4357136">
                <a:moveTo>
                  <a:pt x="0" y="0"/>
                </a:moveTo>
                <a:lnTo>
                  <a:pt x="5435097" y="0"/>
                </a:lnTo>
                <a:lnTo>
                  <a:pt x="5435097" y="4357136"/>
                </a:lnTo>
                <a:lnTo>
                  <a:pt x="0" y="4357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370" b="-12370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6300" y="346884"/>
            <a:ext cx="9176351" cy="17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Posture Detection - Deep Dive</a:t>
            </a:r>
          </a:p>
        </p:txBody>
      </p:sp>
      <p:sp>
        <p:nvSpPr>
          <p:cNvPr id="3" name="Freeform 3"/>
          <p:cNvSpPr/>
          <p:nvPr/>
        </p:nvSpPr>
        <p:spPr>
          <a:xfrm>
            <a:off x="15968229" y="8459831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4" y="0"/>
                </a:lnTo>
                <a:lnTo>
                  <a:pt x="3568174" y="2911035"/>
                </a:lnTo>
                <a:lnTo>
                  <a:pt x="0" y="2911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884655">
            <a:off x="14430309" y="-1160058"/>
            <a:ext cx="7385148" cy="5111138"/>
          </a:xfrm>
          <a:custGeom>
            <a:avLst/>
            <a:gdLst/>
            <a:ahLst/>
            <a:cxnLst/>
            <a:rect l="l" t="t" r="r" b="b"/>
            <a:pathLst>
              <a:path w="7385148" h="5111138">
                <a:moveTo>
                  <a:pt x="0" y="0"/>
                </a:moveTo>
                <a:lnTo>
                  <a:pt x="7385148" y="0"/>
                </a:lnTo>
                <a:lnTo>
                  <a:pt x="7385148" y="5111138"/>
                </a:lnTo>
                <a:lnTo>
                  <a:pt x="0" y="5111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208444">
            <a:off x="-4404118" y="4874299"/>
            <a:ext cx="6778474" cy="5507510"/>
          </a:xfrm>
          <a:custGeom>
            <a:avLst/>
            <a:gdLst/>
            <a:ahLst/>
            <a:cxnLst/>
            <a:rect l="l" t="t" r="r" b="b"/>
            <a:pathLst>
              <a:path w="6778474" h="5507510">
                <a:moveTo>
                  <a:pt x="0" y="0"/>
                </a:moveTo>
                <a:lnTo>
                  <a:pt x="6778474" y="0"/>
                </a:lnTo>
                <a:lnTo>
                  <a:pt x="6778474" y="5507509"/>
                </a:lnTo>
                <a:lnTo>
                  <a:pt x="0" y="5507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817613" y="-1941485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18370" y="8759041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61402" y="2497165"/>
            <a:ext cx="4811783" cy="7178381"/>
            <a:chOff x="0" y="0"/>
            <a:chExt cx="1267301" cy="18906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7301" cy="1890602"/>
            </a:xfrm>
            <a:custGeom>
              <a:avLst/>
              <a:gdLst/>
              <a:ahLst/>
              <a:cxnLst/>
              <a:rect l="l" t="t" r="r" b="b"/>
              <a:pathLst>
                <a:path w="1267301" h="1890602">
                  <a:moveTo>
                    <a:pt x="0" y="0"/>
                  </a:moveTo>
                  <a:lnTo>
                    <a:pt x="1267301" y="0"/>
                  </a:lnTo>
                  <a:lnTo>
                    <a:pt x="1267301" y="1890602"/>
                  </a:lnTo>
                  <a:lnTo>
                    <a:pt x="0" y="1890602"/>
                  </a:lnTo>
                  <a:close/>
                </a:path>
              </a:pathLst>
            </a:custGeom>
            <a:solidFill>
              <a:srgbClr val="103A22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67301" cy="1928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61402" y="2866801"/>
            <a:ext cx="4811984" cy="589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7"/>
              </a:lnSpc>
            </a:pPr>
            <a:r>
              <a:rPr lang="en-US" sz="3733" spc="4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How it Works:</a:t>
            </a:r>
          </a:p>
          <a:p>
            <a:pPr marL="806107" lvl="1" indent="-403054" algn="l">
              <a:lnSpc>
                <a:spcPts val="5227"/>
              </a:lnSpc>
              <a:buAutoNum type="arabicPeriod"/>
            </a:pPr>
            <a:r>
              <a:rPr lang="en-US" sz="3733" spc="4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MediaPipe detects 33 body landmarks</a:t>
            </a:r>
          </a:p>
          <a:p>
            <a:pPr marL="806107" lvl="1" indent="-403054" algn="l">
              <a:lnSpc>
                <a:spcPts val="5227"/>
              </a:lnSpc>
              <a:buAutoNum type="arabicPeriod"/>
            </a:pPr>
            <a:r>
              <a:rPr lang="en-US" sz="3733" spc="4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Calculates neck angle (shoulder → ear)</a:t>
            </a:r>
          </a:p>
          <a:p>
            <a:pPr marL="806107" lvl="1" indent="-403054" algn="l">
              <a:lnSpc>
                <a:spcPts val="5227"/>
              </a:lnSpc>
              <a:buAutoNum type="arabicPeriod"/>
            </a:pPr>
            <a:r>
              <a:rPr lang="en-US" sz="3733" spc="4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Calculates torso angle (hip → shoulder)</a:t>
            </a:r>
          </a:p>
          <a:p>
            <a:pPr marL="806107" lvl="1" indent="-403054" algn="l">
              <a:lnSpc>
                <a:spcPts val="5227"/>
              </a:lnSpc>
              <a:buAutoNum type="arabicPeriod"/>
            </a:pPr>
            <a:r>
              <a:rPr lang="en-US" sz="3733" spc="4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Checks shoulder alignment</a:t>
            </a:r>
          </a:p>
          <a:p>
            <a:pPr algn="l">
              <a:lnSpc>
                <a:spcPts val="5227"/>
              </a:lnSpc>
            </a:pPr>
            <a:endParaRPr lang="en-US" sz="3733" spc="41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557561" y="2497165"/>
            <a:ext cx="10430431" cy="3133751"/>
            <a:chOff x="0" y="0"/>
            <a:chExt cx="2747109" cy="8253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47109" cy="825350"/>
            </a:xfrm>
            <a:custGeom>
              <a:avLst/>
              <a:gdLst/>
              <a:ahLst/>
              <a:cxnLst/>
              <a:rect l="l" t="t" r="r" b="b"/>
              <a:pathLst>
                <a:path w="2747109" h="825350">
                  <a:moveTo>
                    <a:pt x="0" y="0"/>
                  </a:moveTo>
                  <a:lnTo>
                    <a:pt x="2747109" y="0"/>
                  </a:lnTo>
                  <a:lnTo>
                    <a:pt x="2747109" y="825350"/>
                  </a:lnTo>
                  <a:lnTo>
                    <a:pt x="0" y="825350"/>
                  </a:lnTo>
                  <a:close/>
                </a:path>
              </a:pathLst>
            </a:custGeom>
            <a:solidFill>
              <a:srgbClr val="103A22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47109" cy="863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373185" y="2489400"/>
            <a:ext cx="11114219" cy="306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876" lvl="1" indent="-377938" algn="l">
              <a:lnSpc>
                <a:spcPts val="4901"/>
              </a:lnSpc>
              <a:buFont typeface="Arial"/>
              <a:buChar char="•"/>
            </a:pPr>
            <a:r>
              <a:rPr lang="en-US" sz="3501" spc="38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Thresholds:</a:t>
            </a:r>
          </a:p>
          <a:p>
            <a:pPr marL="755876" lvl="1" indent="-377938" algn="l">
              <a:lnSpc>
                <a:spcPts val="4901"/>
              </a:lnSpc>
              <a:buFont typeface="Arial"/>
              <a:buChar char="•"/>
            </a:pPr>
            <a:r>
              <a:rPr lang="en-US" sz="3501" spc="38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✅ Good Posture: Neck &lt; 45°, Torso &lt; 15°</a:t>
            </a:r>
          </a:p>
          <a:p>
            <a:pPr marL="755876" lvl="1" indent="-377938" algn="l">
              <a:lnSpc>
                <a:spcPts val="4901"/>
              </a:lnSpc>
              <a:buFont typeface="Arial"/>
              <a:buChar char="•"/>
            </a:pPr>
            <a:r>
              <a:rPr lang="en-US" sz="3501" spc="38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❌ Bad Posture: Exceeds thresholds</a:t>
            </a:r>
          </a:p>
          <a:p>
            <a:pPr marL="755876" lvl="1" indent="-377938" algn="l">
              <a:lnSpc>
                <a:spcPts val="4901"/>
              </a:lnSpc>
              <a:buFont typeface="Arial"/>
              <a:buChar char="•"/>
            </a:pPr>
            <a:r>
              <a:rPr lang="en-US" sz="3501" spc="38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⚠️ Alert: Warning after 5 minutes of bad posture</a:t>
            </a:r>
          </a:p>
          <a:p>
            <a:pPr algn="l">
              <a:lnSpc>
                <a:spcPts val="4901"/>
              </a:lnSpc>
            </a:pPr>
            <a:endParaRPr lang="en-US" sz="3501" spc="38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558458" y="6259567"/>
            <a:ext cx="10430431" cy="3133751"/>
            <a:chOff x="0" y="0"/>
            <a:chExt cx="2747109" cy="8253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47109" cy="825350"/>
            </a:xfrm>
            <a:custGeom>
              <a:avLst/>
              <a:gdLst/>
              <a:ahLst/>
              <a:cxnLst/>
              <a:rect l="l" t="t" r="r" b="b"/>
              <a:pathLst>
                <a:path w="2747109" h="825350">
                  <a:moveTo>
                    <a:pt x="0" y="0"/>
                  </a:moveTo>
                  <a:lnTo>
                    <a:pt x="2747109" y="0"/>
                  </a:lnTo>
                  <a:lnTo>
                    <a:pt x="2747109" y="825350"/>
                  </a:lnTo>
                  <a:lnTo>
                    <a:pt x="0" y="825350"/>
                  </a:lnTo>
                  <a:close/>
                </a:path>
              </a:pathLst>
            </a:custGeom>
            <a:solidFill>
              <a:srgbClr val="103A22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47109" cy="863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373386" y="6362397"/>
            <a:ext cx="11749496" cy="264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068" lvl="1" indent="-409534" algn="l">
              <a:lnSpc>
                <a:spcPts val="5311"/>
              </a:lnSpc>
              <a:buFont typeface="Arial"/>
              <a:buChar char="•"/>
            </a:pPr>
            <a:r>
              <a:rPr lang="en-US" sz="3793" spc="4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Visual Feedback:</a:t>
            </a:r>
          </a:p>
          <a:p>
            <a:pPr marL="819068" lvl="1" indent="-409534" algn="l">
              <a:lnSpc>
                <a:spcPts val="5311"/>
              </a:lnSpc>
              <a:buFont typeface="Arial"/>
              <a:buChar char="•"/>
            </a:pPr>
            <a:r>
              <a:rPr lang="en-US" sz="3793" spc="4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Colored skeleton overlay (green = good, red = bad)</a:t>
            </a:r>
          </a:p>
          <a:p>
            <a:pPr marL="819068" lvl="1" indent="-409534" algn="l">
              <a:lnSpc>
                <a:spcPts val="5311"/>
              </a:lnSpc>
              <a:buFont typeface="Arial"/>
              <a:buChar char="•"/>
            </a:pPr>
            <a:r>
              <a:rPr lang="en-US" sz="3793" spc="4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Real-time angle display</a:t>
            </a:r>
          </a:p>
          <a:p>
            <a:pPr algn="l">
              <a:lnSpc>
                <a:spcPts val="5311"/>
              </a:lnSpc>
            </a:pPr>
            <a:endParaRPr lang="en-US" sz="3793" spc="41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5241" y="346884"/>
            <a:ext cx="10517519" cy="17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Water Intake Detection Methodology </a:t>
            </a:r>
          </a:p>
        </p:txBody>
      </p:sp>
      <p:sp>
        <p:nvSpPr>
          <p:cNvPr id="3" name="Freeform 3"/>
          <p:cNvSpPr/>
          <p:nvPr/>
        </p:nvSpPr>
        <p:spPr>
          <a:xfrm>
            <a:off x="-470329" y="-426817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3" y="0"/>
                </a:lnTo>
                <a:lnTo>
                  <a:pt x="3568173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43882">
            <a:off x="14077487" y="-1170366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3" y="0"/>
                </a:lnTo>
                <a:lnTo>
                  <a:pt x="4930073" y="3412021"/>
                </a:lnTo>
                <a:lnTo>
                  <a:pt x="0" y="341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294959">
            <a:off x="-2124447" y="6615967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19" y="0"/>
                </a:lnTo>
                <a:lnTo>
                  <a:pt x="4976519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80992" y="2513920"/>
            <a:ext cx="7019421" cy="5789687"/>
            <a:chOff x="0" y="0"/>
            <a:chExt cx="1848736" cy="15248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48736" cy="1524856"/>
            </a:xfrm>
            <a:custGeom>
              <a:avLst/>
              <a:gdLst/>
              <a:ahLst/>
              <a:cxnLst/>
              <a:rect l="l" t="t" r="r" b="b"/>
              <a:pathLst>
                <a:path w="1848736" h="1524856">
                  <a:moveTo>
                    <a:pt x="0" y="0"/>
                  </a:moveTo>
                  <a:lnTo>
                    <a:pt x="1848736" y="0"/>
                  </a:lnTo>
                  <a:lnTo>
                    <a:pt x="1848736" y="1524856"/>
                  </a:lnTo>
                  <a:lnTo>
                    <a:pt x="0" y="1524856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48736" cy="1562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0496968">
            <a:off x="12434289" y="8912076"/>
            <a:ext cx="7100743" cy="5769354"/>
          </a:xfrm>
          <a:custGeom>
            <a:avLst/>
            <a:gdLst/>
            <a:ahLst/>
            <a:cxnLst/>
            <a:rect l="l" t="t" r="r" b="b"/>
            <a:pathLst>
              <a:path w="7100743" h="5769354">
                <a:moveTo>
                  <a:pt x="0" y="0"/>
                </a:moveTo>
                <a:lnTo>
                  <a:pt x="7100743" y="0"/>
                </a:lnTo>
                <a:lnTo>
                  <a:pt x="7100743" y="5769353"/>
                </a:lnTo>
                <a:lnTo>
                  <a:pt x="0" y="5769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306813" y="8989283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233334" y="2513920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58105" y="2447245"/>
            <a:ext cx="7673929" cy="603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Approach: Multi-Modal Sensor Fusion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Primary Model: </a:t>
            </a:r>
            <a:r>
              <a:rPr lang="en-US" sz="2864" spc="31" dirty="0" err="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MediaPipe</a:t>
            </a: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Hands (gesture detection)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Secondary Model: YOLOv8n (object detection)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Method: Combination of gesture recognition + object verification</a:t>
            </a:r>
          </a:p>
          <a:p>
            <a:pPr algn="l">
              <a:lnSpc>
                <a:spcPts val="4010"/>
              </a:lnSpc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Two-Stage Detection:</a:t>
            </a:r>
          </a:p>
          <a:p>
            <a:pPr algn="l">
              <a:lnSpc>
                <a:spcPts val="4010"/>
              </a:lnSpc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Stage 1: Gesture Detection (Hand-to-Mouth)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 err="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MediaPipe</a:t>
            </a: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tracks 21 hand landmarks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Calculate Euclidean distance between hand and mouth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Threshold: &lt; 0.25 (normalized distance)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Duration: Must be sustained 1 seconds</a:t>
            </a:r>
          </a:p>
          <a:p>
            <a:pPr algn="l">
              <a:lnSpc>
                <a:spcPts val="4010"/>
              </a:lnSpc>
            </a:pPr>
            <a:endParaRPr lang="en-US" sz="2864" spc="31" dirty="0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9746997" y="2484217"/>
            <a:ext cx="6358418" cy="5819390"/>
            <a:chOff x="0" y="0"/>
            <a:chExt cx="1674645" cy="15326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74645" cy="1532679"/>
            </a:xfrm>
            <a:custGeom>
              <a:avLst/>
              <a:gdLst/>
              <a:ahLst/>
              <a:cxnLst/>
              <a:rect l="l" t="t" r="r" b="b"/>
              <a:pathLst>
                <a:path w="1674645" h="1532679">
                  <a:moveTo>
                    <a:pt x="0" y="0"/>
                  </a:moveTo>
                  <a:lnTo>
                    <a:pt x="1674645" y="0"/>
                  </a:lnTo>
                  <a:lnTo>
                    <a:pt x="1674645" y="1532679"/>
                  </a:lnTo>
                  <a:lnTo>
                    <a:pt x="0" y="1532679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674645" cy="157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746997" y="2754491"/>
            <a:ext cx="6160011" cy="533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3"/>
              </a:lnSpc>
              <a:spcBef>
                <a:spcPct val="0"/>
              </a:spcBef>
            </a:pPr>
            <a:r>
              <a:rPr lang="en-US" sz="2745" u="none" strike="noStrike" spc="3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Stage 2: Object Verification (Bottle in Hand)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YOLO detects water bottles in frame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Calculate bounding box overlap (Intersection over Union)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Verify bottle is actually in hand (&gt;8% overlap)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Confirmation: Both conditions must be true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Event Logic: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Trigger: Gesture + Object + Duration = Drinking Event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Cooldown: 5-second lockout prevents duplicates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Reminder: 30-minute intervals for hydration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5241" y="346884"/>
            <a:ext cx="10517519" cy="17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Session Tracking Methodology</a:t>
            </a:r>
          </a:p>
        </p:txBody>
      </p:sp>
      <p:sp>
        <p:nvSpPr>
          <p:cNvPr id="3" name="Freeform 3"/>
          <p:cNvSpPr/>
          <p:nvPr/>
        </p:nvSpPr>
        <p:spPr>
          <a:xfrm>
            <a:off x="-470329" y="-426817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3" y="0"/>
                </a:lnTo>
                <a:lnTo>
                  <a:pt x="3568173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43882">
            <a:off x="14077487" y="-1170366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3" y="0"/>
                </a:lnTo>
                <a:lnTo>
                  <a:pt x="4930073" y="3412021"/>
                </a:lnTo>
                <a:lnTo>
                  <a:pt x="0" y="341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294959">
            <a:off x="-2124447" y="6615967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19" y="0"/>
                </a:lnTo>
                <a:lnTo>
                  <a:pt x="4976519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026765" y="2513920"/>
            <a:ext cx="7373647" cy="6467334"/>
            <a:chOff x="0" y="0"/>
            <a:chExt cx="1942031" cy="17033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42031" cy="1703331"/>
            </a:xfrm>
            <a:custGeom>
              <a:avLst/>
              <a:gdLst/>
              <a:ahLst/>
              <a:cxnLst/>
              <a:rect l="l" t="t" r="r" b="b"/>
              <a:pathLst>
                <a:path w="1942031" h="1703331">
                  <a:moveTo>
                    <a:pt x="0" y="0"/>
                  </a:moveTo>
                  <a:lnTo>
                    <a:pt x="1942031" y="0"/>
                  </a:lnTo>
                  <a:lnTo>
                    <a:pt x="1942031" y="1703331"/>
                  </a:lnTo>
                  <a:lnTo>
                    <a:pt x="0" y="1703331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42031" cy="1741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0496968">
            <a:off x="12434289" y="8912076"/>
            <a:ext cx="7100743" cy="5769354"/>
          </a:xfrm>
          <a:custGeom>
            <a:avLst/>
            <a:gdLst/>
            <a:ahLst/>
            <a:cxnLst/>
            <a:rect l="l" t="t" r="r" b="b"/>
            <a:pathLst>
              <a:path w="7100743" h="5769354">
                <a:moveTo>
                  <a:pt x="0" y="0"/>
                </a:moveTo>
                <a:lnTo>
                  <a:pt x="7100743" y="0"/>
                </a:lnTo>
                <a:lnTo>
                  <a:pt x="7100743" y="5769353"/>
                </a:lnTo>
                <a:lnTo>
                  <a:pt x="0" y="5769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306813" y="8989283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233334" y="2513920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75483" y="2447245"/>
            <a:ext cx="7471514" cy="703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Approach: Finite State Machine (FSM)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States: ABSENT, PRESENT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Method: Frame counting with hysteresis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Pattern: Event-driven state transitions</a:t>
            </a:r>
          </a:p>
          <a:p>
            <a:pPr algn="l">
              <a:lnSpc>
                <a:spcPts val="4010"/>
              </a:lnSpc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State Machine Logic:</a:t>
            </a:r>
          </a:p>
          <a:p>
            <a:pPr algn="l">
              <a:lnSpc>
                <a:spcPts val="4010"/>
              </a:lnSpc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Transition Rules:</a:t>
            </a:r>
          </a:p>
          <a:p>
            <a:pPr marL="1236957" lvl="2" indent="-412319" algn="l">
              <a:lnSpc>
                <a:spcPts val="4010"/>
              </a:lnSpc>
              <a:buFont typeface="Arial"/>
              <a:buChar char="⚬"/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ABSENT → PRESENT:Condition: Person detected continuously</a:t>
            </a:r>
          </a:p>
          <a:p>
            <a:pPr marL="1236957" lvl="2" indent="-412319" algn="l">
              <a:lnSpc>
                <a:spcPts val="4010"/>
              </a:lnSpc>
              <a:buFont typeface="Arial"/>
              <a:buChar char="⚬"/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Duration: 60 frames (2 seconds)</a:t>
            </a:r>
          </a:p>
          <a:p>
            <a:pPr marL="1236957" lvl="2" indent="-412319" algn="l">
              <a:lnSpc>
                <a:spcPts val="4010"/>
              </a:lnSpc>
              <a:buFont typeface="Arial"/>
              <a:buChar char="⚬"/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Action: Start new session, reset counters</a:t>
            </a:r>
          </a:p>
          <a:p>
            <a:pPr marL="1236957" lvl="2" indent="-412319" algn="l">
              <a:lnSpc>
                <a:spcPts val="4010"/>
              </a:lnSpc>
              <a:buFont typeface="Arial"/>
              <a:buChar char="⚬"/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PRESENT → ABSENT:Condition: No person detected</a:t>
            </a:r>
          </a:p>
          <a:p>
            <a:pPr marL="1236957" lvl="2" indent="-412319" algn="l">
              <a:lnSpc>
                <a:spcPts val="4010"/>
              </a:lnSpc>
              <a:buFont typeface="Arial"/>
              <a:buChar char="⚬"/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Duration: 15 seconds (450 frames)</a:t>
            </a:r>
          </a:p>
          <a:p>
            <a:pPr marL="1236957" lvl="2" indent="-412319" algn="l">
              <a:lnSpc>
                <a:spcPts val="4010"/>
              </a:lnSpc>
              <a:buFont typeface="Arial"/>
              <a:buChar char="⚬"/>
            </a:pPr>
            <a:r>
              <a:rPr lang="en-US" sz="2864" spc="3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Action: End session, save statistics</a:t>
            </a:r>
          </a:p>
          <a:p>
            <a:pPr algn="l">
              <a:lnSpc>
                <a:spcPts val="4010"/>
              </a:lnSpc>
            </a:pPr>
            <a:endParaRPr lang="en-US" sz="2864" spc="31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9746997" y="2484217"/>
            <a:ext cx="7213219" cy="6505066"/>
            <a:chOff x="0" y="0"/>
            <a:chExt cx="1899778" cy="17132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99778" cy="1713268"/>
            </a:xfrm>
            <a:custGeom>
              <a:avLst/>
              <a:gdLst/>
              <a:ahLst/>
              <a:cxnLst/>
              <a:rect l="l" t="t" r="r" b="b"/>
              <a:pathLst>
                <a:path w="1899778" h="1713268">
                  <a:moveTo>
                    <a:pt x="0" y="0"/>
                  </a:moveTo>
                  <a:lnTo>
                    <a:pt x="1899778" y="0"/>
                  </a:lnTo>
                  <a:lnTo>
                    <a:pt x="1899778" y="1713268"/>
                  </a:lnTo>
                  <a:lnTo>
                    <a:pt x="0" y="1713268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899778" cy="1751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036182" y="2640126"/>
            <a:ext cx="6924034" cy="566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US" sz="2935" spc="32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Why Hys</a:t>
            </a:r>
            <a:r>
              <a:rPr lang="en-US" sz="2935" u="none" strike="noStrike" spc="32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teresis (Different Entry/Exit Times):</a:t>
            </a:r>
          </a:p>
          <a:p>
            <a:pPr marL="633741" lvl="1" indent="-316870" algn="l">
              <a:lnSpc>
                <a:spcPts val="4109"/>
              </a:lnSpc>
              <a:spcBef>
                <a:spcPct val="0"/>
              </a:spcBef>
              <a:buFont typeface="Arial"/>
              <a:buChar char="•"/>
            </a:pPr>
            <a:r>
              <a:rPr lang="en-US" sz="2935" u="none" strike="noStrike" spc="32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2 seconds to start: Prevents false starts from brief appearances</a:t>
            </a:r>
          </a:p>
          <a:p>
            <a:pPr marL="633741" lvl="1" indent="-316870" algn="l">
              <a:lnSpc>
                <a:spcPts val="4109"/>
              </a:lnSpc>
              <a:spcBef>
                <a:spcPct val="0"/>
              </a:spcBef>
              <a:buFont typeface="Arial"/>
              <a:buChar char="•"/>
            </a:pPr>
            <a:r>
              <a:rPr lang="en-US" sz="2935" u="none" strike="noStrike" spc="32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15 seconds to end: Prevents false ends from brief movements</a:t>
            </a:r>
          </a:p>
          <a:p>
            <a:pPr marL="633741" lvl="1" indent="-316870" algn="l">
              <a:lnSpc>
                <a:spcPts val="4109"/>
              </a:lnSpc>
              <a:spcBef>
                <a:spcPct val="0"/>
              </a:spcBef>
              <a:buFont typeface="Arial"/>
              <a:buChar char="•"/>
            </a:pPr>
            <a:r>
              <a:rPr lang="en-US" sz="2935" u="none" strike="noStrike" spc="32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Asymmetric timing provides stability</a:t>
            </a:r>
          </a:p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US" sz="2935" u="none" strike="noStrike" spc="32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Tracked Metrics:</a:t>
            </a:r>
          </a:p>
          <a:p>
            <a:pPr marL="633741" lvl="1" indent="-316870" algn="l">
              <a:lnSpc>
                <a:spcPts val="4109"/>
              </a:lnSpc>
              <a:spcBef>
                <a:spcPct val="0"/>
              </a:spcBef>
              <a:buFont typeface="Arial"/>
              <a:buChar char="•"/>
            </a:pPr>
            <a:r>
              <a:rPr lang="en-US" sz="2935" u="none" strike="noStrike" spc="32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Timestamps (start, end)</a:t>
            </a:r>
          </a:p>
          <a:p>
            <a:pPr marL="633741" lvl="1" indent="-316870" algn="l">
              <a:lnSpc>
                <a:spcPts val="4109"/>
              </a:lnSpc>
              <a:spcBef>
                <a:spcPct val="0"/>
              </a:spcBef>
              <a:buFont typeface="Arial"/>
              <a:buChar char="•"/>
            </a:pPr>
            <a:r>
              <a:rPr lang="en-US" sz="2935" u="none" strike="noStrike" spc="32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Posture time (good vs bad)</a:t>
            </a:r>
          </a:p>
          <a:p>
            <a:pPr marL="633741" lvl="1" indent="-316870" algn="l">
              <a:lnSpc>
                <a:spcPts val="4109"/>
              </a:lnSpc>
              <a:spcBef>
                <a:spcPct val="0"/>
              </a:spcBef>
              <a:buFont typeface="Arial"/>
              <a:buChar char="•"/>
            </a:pPr>
            <a:r>
              <a:rPr lang="en-US" sz="2935" u="none" strike="noStrike" spc="32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Water intake events</a:t>
            </a:r>
          </a:p>
          <a:p>
            <a:pPr marL="633741" lvl="1" indent="-316870" algn="l">
              <a:lnSpc>
                <a:spcPts val="4109"/>
              </a:lnSpc>
              <a:spcBef>
                <a:spcPct val="0"/>
              </a:spcBef>
              <a:buFont typeface="Arial"/>
              <a:buChar char="•"/>
            </a:pPr>
            <a:r>
              <a:rPr lang="en-US" sz="2935" u="none" strike="noStrike" spc="32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Reminder counts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D0C91F-384B-C4A8-99D7-6EC64FC42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B9B0850-B3C0-280E-5431-322BC46D17DD}"/>
              </a:ext>
            </a:extLst>
          </p:cNvPr>
          <p:cNvSpPr/>
          <p:nvPr/>
        </p:nvSpPr>
        <p:spPr>
          <a:xfrm>
            <a:off x="14922506" y="-261694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4" y="0"/>
                </a:lnTo>
                <a:lnTo>
                  <a:pt x="3568174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442281D-A228-2312-4490-BD2C6292BB05}"/>
              </a:ext>
            </a:extLst>
          </p:cNvPr>
          <p:cNvSpPr/>
          <p:nvPr/>
        </p:nvSpPr>
        <p:spPr>
          <a:xfrm rot="2843882">
            <a:off x="13278641" y="8198580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4" y="0"/>
                </a:lnTo>
                <a:lnTo>
                  <a:pt x="4930074" y="3412022"/>
                </a:lnTo>
                <a:lnTo>
                  <a:pt x="0" y="341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8707C1D-E499-D43C-172A-029FE36C7A73}"/>
              </a:ext>
            </a:extLst>
          </p:cNvPr>
          <p:cNvSpPr/>
          <p:nvPr/>
        </p:nvSpPr>
        <p:spPr>
          <a:xfrm rot="-1515632">
            <a:off x="714277" y="-1994755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19" y="0"/>
                </a:lnTo>
                <a:lnTo>
                  <a:pt x="4976519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B16EAC7-FE95-A268-388A-A2CD46969E23}"/>
              </a:ext>
            </a:extLst>
          </p:cNvPr>
          <p:cNvSpPr/>
          <p:nvPr/>
        </p:nvSpPr>
        <p:spPr>
          <a:xfrm>
            <a:off x="5468660" y="2325270"/>
            <a:ext cx="7391537" cy="6356958"/>
          </a:xfrm>
          <a:custGeom>
            <a:avLst/>
            <a:gdLst/>
            <a:ahLst/>
            <a:cxnLst/>
            <a:rect l="l" t="t" r="r" b="b"/>
            <a:pathLst>
              <a:path w="7391537" h="6356958">
                <a:moveTo>
                  <a:pt x="0" y="0"/>
                </a:moveTo>
                <a:lnTo>
                  <a:pt x="7391537" y="0"/>
                </a:lnTo>
                <a:lnTo>
                  <a:pt x="739153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516" b="-27516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DFEAA2E-BEEF-2AEC-8926-BFD69F458F6F}"/>
              </a:ext>
            </a:extLst>
          </p:cNvPr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A6E6E12-7749-B1A0-1763-A038E925888D}"/>
              </a:ext>
            </a:extLst>
          </p:cNvPr>
          <p:cNvSpPr/>
          <p:nvPr/>
        </p:nvSpPr>
        <p:spPr>
          <a:xfrm>
            <a:off x="-2355568" y="933189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6" y="0"/>
                </a:lnTo>
                <a:lnTo>
                  <a:pt x="3837186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6225CEB-6D45-B34E-AF14-490E49C501B9}"/>
              </a:ext>
            </a:extLst>
          </p:cNvPr>
          <p:cNvSpPr/>
          <p:nvPr/>
        </p:nvSpPr>
        <p:spPr>
          <a:xfrm>
            <a:off x="11080404" y="-1552089"/>
            <a:ext cx="2673133" cy="2580789"/>
          </a:xfrm>
          <a:custGeom>
            <a:avLst/>
            <a:gdLst/>
            <a:ahLst/>
            <a:cxnLst/>
            <a:rect l="l" t="t" r="r" b="b"/>
            <a:pathLst>
              <a:path w="2673133" h="2580789">
                <a:moveTo>
                  <a:pt x="0" y="0"/>
                </a:moveTo>
                <a:lnTo>
                  <a:pt x="2673133" y="0"/>
                </a:lnTo>
                <a:lnTo>
                  <a:pt x="2673133" y="2580789"/>
                </a:lnTo>
                <a:lnTo>
                  <a:pt x="0" y="2580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5792C77-3B72-7015-69B7-0DC03AE461D3}"/>
              </a:ext>
            </a:extLst>
          </p:cNvPr>
          <p:cNvSpPr txBox="1"/>
          <p:nvPr/>
        </p:nvSpPr>
        <p:spPr>
          <a:xfrm>
            <a:off x="5318547" y="308024"/>
            <a:ext cx="6545941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Set up</a:t>
            </a:r>
          </a:p>
        </p:txBody>
      </p:sp>
    </p:spTree>
    <p:extLst>
      <p:ext uri="{BB962C8B-B14F-4D97-AF65-F5344CB8AC3E}">
        <p14:creationId xmlns:p14="http://schemas.microsoft.com/office/powerpoint/2010/main" val="2792371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22506" y="-261694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4" y="0"/>
                </a:lnTo>
                <a:lnTo>
                  <a:pt x="3568174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43882">
            <a:off x="13278641" y="8198580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4" y="0"/>
                </a:lnTo>
                <a:lnTo>
                  <a:pt x="4930074" y="3412022"/>
                </a:lnTo>
                <a:lnTo>
                  <a:pt x="0" y="341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15632">
            <a:off x="714277" y="-1994755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19" y="0"/>
                </a:lnTo>
                <a:lnTo>
                  <a:pt x="4976519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355568" y="933189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6" y="0"/>
                </a:lnTo>
                <a:lnTo>
                  <a:pt x="3837186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080404" y="-1552089"/>
            <a:ext cx="2673133" cy="2580789"/>
          </a:xfrm>
          <a:custGeom>
            <a:avLst/>
            <a:gdLst/>
            <a:ahLst/>
            <a:cxnLst/>
            <a:rect l="l" t="t" r="r" b="b"/>
            <a:pathLst>
              <a:path w="2673133" h="2580789">
                <a:moveTo>
                  <a:pt x="0" y="0"/>
                </a:moveTo>
                <a:lnTo>
                  <a:pt x="2673133" y="0"/>
                </a:lnTo>
                <a:lnTo>
                  <a:pt x="2673133" y="2580789"/>
                </a:lnTo>
                <a:lnTo>
                  <a:pt x="0" y="2580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80" y="1193823"/>
            <a:ext cx="9043020" cy="4376415"/>
          </a:xfrm>
          <a:custGeom>
            <a:avLst/>
            <a:gdLst/>
            <a:ahLst/>
            <a:cxnLst/>
            <a:rect l="l" t="t" r="r" b="b"/>
            <a:pathLst>
              <a:path w="9043020" h="4376415">
                <a:moveTo>
                  <a:pt x="0" y="0"/>
                </a:moveTo>
                <a:lnTo>
                  <a:pt x="9043020" y="0"/>
                </a:lnTo>
                <a:lnTo>
                  <a:pt x="9043020" y="4376415"/>
                </a:lnTo>
                <a:lnTo>
                  <a:pt x="0" y="43764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045" b="-204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09059" y="5143500"/>
            <a:ext cx="9638793" cy="4783251"/>
          </a:xfrm>
          <a:custGeom>
            <a:avLst/>
            <a:gdLst/>
            <a:ahLst/>
            <a:cxnLst/>
            <a:rect l="l" t="t" r="r" b="b"/>
            <a:pathLst>
              <a:path w="9638793" h="4783251">
                <a:moveTo>
                  <a:pt x="0" y="0"/>
                </a:moveTo>
                <a:lnTo>
                  <a:pt x="9638793" y="0"/>
                </a:lnTo>
                <a:lnTo>
                  <a:pt x="9638793" y="4783251"/>
                </a:lnTo>
                <a:lnTo>
                  <a:pt x="0" y="4783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18547" y="308024"/>
            <a:ext cx="6545941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Results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22506" y="-261694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4" y="0"/>
                </a:lnTo>
                <a:lnTo>
                  <a:pt x="3568174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43882">
            <a:off x="13278641" y="8198580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4" y="0"/>
                </a:lnTo>
                <a:lnTo>
                  <a:pt x="4930074" y="3412022"/>
                </a:lnTo>
                <a:lnTo>
                  <a:pt x="0" y="341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15632">
            <a:off x="714277" y="-1994755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19" y="0"/>
                </a:lnTo>
                <a:lnTo>
                  <a:pt x="4976519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480150">
            <a:off x="-440460" y="7793742"/>
            <a:ext cx="3605065" cy="2929116"/>
          </a:xfrm>
          <a:custGeom>
            <a:avLst/>
            <a:gdLst/>
            <a:ahLst/>
            <a:cxnLst/>
            <a:rect l="l" t="t" r="r" b="b"/>
            <a:pathLst>
              <a:path w="3605065" h="2929116">
                <a:moveTo>
                  <a:pt x="0" y="0"/>
                </a:moveTo>
                <a:lnTo>
                  <a:pt x="3605065" y="0"/>
                </a:lnTo>
                <a:lnTo>
                  <a:pt x="3605065" y="2929116"/>
                </a:lnTo>
                <a:lnTo>
                  <a:pt x="0" y="2929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355568" y="933189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6" y="0"/>
                </a:lnTo>
                <a:lnTo>
                  <a:pt x="3837186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18370" y="8759041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80404" y="-1552089"/>
            <a:ext cx="2673133" cy="2580789"/>
          </a:xfrm>
          <a:custGeom>
            <a:avLst/>
            <a:gdLst/>
            <a:ahLst/>
            <a:cxnLst/>
            <a:rect l="l" t="t" r="r" b="b"/>
            <a:pathLst>
              <a:path w="2673133" h="2580789">
                <a:moveTo>
                  <a:pt x="0" y="0"/>
                </a:moveTo>
                <a:lnTo>
                  <a:pt x="2673133" y="0"/>
                </a:lnTo>
                <a:lnTo>
                  <a:pt x="2673133" y="2580789"/>
                </a:lnTo>
                <a:lnTo>
                  <a:pt x="0" y="2580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38166" y="5261763"/>
            <a:ext cx="10227519" cy="4835298"/>
          </a:xfrm>
          <a:custGeom>
            <a:avLst/>
            <a:gdLst/>
            <a:ahLst/>
            <a:cxnLst/>
            <a:rect l="l" t="t" r="r" b="b"/>
            <a:pathLst>
              <a:path w="10350659" h="5071823">
                <a:moveTo>
                  <a:pt x="0" y="0"/>
                </a:moveTo>
                <a:lnTo>
                  <a:pt x="10350659" y="0"/>
                </a:lnTo>
                <a:lnTo>
                  <a:pt x="10350659" y="5071822"/>
                </a:lnTo>
                <a:lnTo>
                  <a:pt x="0" y="5071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38166" y="0"/>
            <a:ext cx="10018015" cy="5025238"/>
          </a:xfrm>
          <a:custGeom>
            <a:avLst/>
            <a:gdLst/>
            <a:ahLst/>
            <a:cxnLst/>
            <a:rect l="l" t="t" r="r" b="b"/>
            <a:pathLst>
              <a:path w="10141156" h="5146637">
                <a:moveTo>
                  <a:pt x="0" y="0"/>
                </a:moveTo>
                <a:lnTo>
                  <a:pt x="10141157" y="0"/>
                </a:lnTo>
                <a:lnTo>
                  <a:pt x="10141157" y="5146637"/>
                </a:lnTo>
                <a:lnTo>
                  <a:pt x="0" y="5146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71030" y="1185084"/>
            <a:ext cx="6545941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Result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4357" y="823522"/>
            <a:ext cx="9708386" cy="4696432"/>
          </a:xfrm>
          <a:custGeom>
            <a:avLst/>
            <a:gdLst/>
            <a:ahLst/>
            <a:cxnLst/>
            <a:rect l="l" t="t" r="r" b="b"/>
            <a:pathLst>
              <a:path w="9708386" h="4696432">
                <a:moveTo>
                  <a:pt x="0" y="0"/>
                </a:moveTo>
                <a:lnTo>
                  <a:pt x="9708386" y="0"/>
                </a:lnTo>
                <a:lnTo>
                  <a:pt x="9708386" y="4696432"/>
                </a:lnTo>
                <a:lnTo>
                  <a:pt x="0" y="4696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8550" y="5997749"/>
            <a:ext cx="11301259" cy="2486277"/>
          </a:xfrm>
          <a:custGeom>
            <a:avLst/>
            <a:gdLst/>
            <a:ahLst/>
            <a:cxnLst/>
            <a:rect l="l" t="t" r="r" b="b"/>
            <a:pathLst>
              <a:path w="11301259" h="2486277">
                <a:moveTo>
                  <a:pt x="0" y="0"/>
                </a:moveTo>
                <a:lnTo>
                  <a:pt x="11301259" y="0"/>
                </a:lnTo>
                <a:lnTo>
                  <a:pt x="11301259" y="2486277"/>
                </a:lnTo>
                <a:lnTo>
                  <a:pt x="0" y="2486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8229" y="8459831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4" y="0"/>
                </a:lnTo>
                <a:lnTo>
                  <a:pt x="3568174" y="2911035"/>
                </a:lnTo>
                <a:lnTo>
                  <a:pt x="0" y="2911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43882">
            <a:off x="13168116" y="1364045"/>
            <a:ext cx="6289968" cy="4353182"/>
          </a:xfrm>
          <a:custGeom>
            <a:avLst/>
            <a:gdLst/>
            <a:ahLst/>
            <a:cxnLst/>
            <a:rect l="l" t="t" r="r" b="b"/>
            <a:pathLst>
              <a:path w="6289968" h="4353182">
                <a:moveTo>
                  <a:pt x="0" y="0"/>
                </a:moveTo>
                <a:lnTo>
                  <a:pt x="6289968" y="0"/>
                </a:lnTo>
                <a:lnTo>
                  <a:pt x="6289968" y="4353182"/>
                </a:lnTo>
                <a:lnTo>
                  <a:pt x="0" y="4353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94959">
            <a:off x="-167275" y="5817257"/>
            <a:ext cx="6592700" cy="5285147"/>
          </a:xfrm>
          <a:custGeom>
            <a:avLst/>
            <a:gdLst/>
            <a:ahLst/>
            <a:cxnLst/>
            <a:rect l="l" t="t" r="r" b="b"/>
            <a:pathLst>
              <a:path w="6592700" h="5285147">
                <a:moveTo>
                  <a:pt x="0" y="0"/>
                </a:moveTo>
                <a:lnTo>
                  <a:pt x="6592700" y="0"/>
                </a:lnTo>
                <a:lnTo>
                  <a:pt x="6592700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763529" y="1357667"/>
            <a:ext cx="8371715" cy="8277864"/>
            <a:chOff x="0" y="0"/>
            <a:chExt cx="2204896" cy="21801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4896" cy="2180178"/>
            </a:xfrm>
            <a:custGeom>
              <a:avLst/>
              <a:gdLst/>
              <a:ahLst/>
              <a:cxnLst/>
              <a:rect l="l" t="t" r="r" b="b"/>
              <a:pathLst>
                <a:path w="2204896" h="2180178">
                  <a:moveTo>
                    <a:pt x="0" y="0"/>
                  </a:moveTo>
                  <a:lnTo>
                    <a:pt x="2204896" y="0"/>
                  </a:lnTo>
                  <a:lnTo>
                    <a:pt x="2204896" y="2180178"/>
                  </a:lnTo>
                  <a:lnTo>
                    <a:pt x="0" y="2180178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04896" cy="2218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480150">
            <a:off x="-1124935" y="-1464558"/>
            <a:ext cx="3605065" cy="2929116"/>
          </a:xfrm>
          <a:custGeom>
            <a:avLst/>
            <a:gdLst/>
            <a:ahLst/>
            <a:cxnLst/>
            <a:rect l="l" t="t" r="r" b="b"/>
            <a:pathLst>
              <a:path w="3605065" h="2929116">
                <a:moveTo>
                  <a:pt x="0" y="0"/>
                </a:moveTo>
                <a:lnTo>
                  <a:pt x="3605065" y="0"/>
                </a:lnTo>
                <a:lnTo>
                  <a:pt x="3605065" y="2929116"/>
                </a:lnTo>
                <a:lnTo>
                  <a:pt x="0" y="2929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06171" y="-2057400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5" y="0"/>
                </a:lnTo>
                <a:lnTo>
                  <a:pt x="4084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817613" y="2622561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71042" y="152426"/>
            <a:ext cx="7045928" cy="95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8"/>
              </a:lnSpc>
            </a:pPr>
            <a:r>
              <a:rPr lang="en-US" sz="7369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Future Scope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16867" y="1619217"/>
            <a:ext cx="6114267" cy="7139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3705" spc="4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Enhanced Analytics </a:t>
            </a:r>
          </a:p>
          <a:p>
            <a:pPr marL="799958" lvl="1" indent="-399979" algn="l">
              <a:lnSpc>
                <a:spcPts val="5187"/>
              </a:lnSpc>
              <a:buFont typeface="Arial"/>
              <a:buChar char="•"/>
            </a:pPr>
            <a:r>
              <a:rPr lang="en-US" sz="3705" spc="4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Weekly/monthly trends</a:t>
            </a:r>
          </a:p>
          <a:p>
            <a:pPr marL="799958" lvl="1" indent="-399979" algn="l">
              <a:lnSpc>
                <a:spcPts val="5187"/>
              </a:lnSpc>
              <a:buFont typeface="Arial"/>
              <a:buChar char="•"/>
            </a:pPr>
            <a:r>
              <a:rPr lang="en-US" sz="3705" spc="4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Progress charts</a:t>
            </a:r>
          </a:p>
          <a:p>
            <a:pPr algn="l">
              <a:lnSpc>
                <a:spcPts val="5187"/>
              </a:lnSpc>
            </a:pPr>
            <a:r>
              <a:rPr lang="en-US" sz="3705" spc="4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Smart Notifications </a:t>
            </a:r>
          </a:p>
          <a:p>
            <a:pPr marL="799958" lvl="1" indent="-399979" algn="l">
              <a:lnSpc>
                <a:spcPts val="5187"/>
              </a:lnSpc>
              <a:buFont typeface="Arial"/>
              <a:buChar char="•"/>
            </a:pPr>
            <a:r>
              <a:rPr lang="en-US" sz="3705" spc="4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Custom reminder schedules</a:t>
            </a:r>
          </a:p>
          <a:p>
            <a:pPr marL="799958" lvl="1" indent="-399979" algn="l">
              <a:lnSpc>
                <a:spcPts val="5187"/>
              </a:lnSpc>
              <a:buFont typeface="Arial"/>
              <a:buChar char="•"/>
            </a:pPr>
            <a:r>
              <a:rPr lang="en-US" sz="3705" spc="4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Do Not Disturb mode</a:t>
            </a:r>
          </a:p>
          <a:p>
            <a:pPr algn="l">
              <a:lnSpc>
                <a:spcPts val="5187"/>
              </a:lnSpc>
            </a:pPr>
            <a:r>
              <a:rPr lang="en-US" sz="3705" spc="4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Eye Care Features </a:t>
            </a:r>
          </a:p>
          <a:p>
            <a:pPr marL="799958" lvl="1" indent="-399979" algn="l">
              <a:lnSpc>
                <a:spcPts val="5187"/>
              </a:lnSpc>
              <a:buFont typeface="Arial"/>
              <a:buChar char="•"/>
            </a:pPr>
            <a:r>
              <a:rPr lang="en-US" sz="3705" spc="4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Blink rate monitoring</a:t>
            </a:r>
          </a:p>
          <a:p>
            <a:pPr marL="799958" lvl="1" indent="-399979" algn="l">
              <a:lnSpc>
                <a:spcPts val="5187"/>
              </a:lnSpc>
              <a:buFont typeface="Arial"/>
              <a:buChar char="•"/>
            </a:pPr>
            <a:r>
              <a:rPr lang="en-US" sz="3705" spc="4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20-20-20 rule reminders</a:t>
            </a:r>
          </a:p>
          <a:p>
            <a:pPr marL="799958" lvl="1" indent="-399979" algn="l">
              <a:lnSpc>
                <a:spcPts val="5187"/>
              </a:lnSpc>
              <a:buFont typeface="Arial"/>
              <a:buChar char="•"/>
            </a:pPr>
            <a:r>
              <a:rPr lang="en-US" sz="3705" spc="4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Screen distance alerts</a:t>
            </a:r>
          </a:p>
          <a:p>
            <a:pPr algn="l">
              <a:lnSpc>
                <a:spcPts val="5187"/>
              </a:lnSpc>
            </a:pPr>
            <a:endParaRPr lang="en-US" sz="3705" spc="40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1030" y="1185084"/>
            <a:ext cx="6545941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Call to Action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-755387" y="-737719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4" y="0"/>
                </a:lnTo>
                <a:lnTo>
                  <a:pt x="3568174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43882">
            <a:off x="14077487" y="-1170366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3" y="0"/>
                </a:lnTo>
                <a:lnTo>
                  <a:pt x="4930073" y="3412021"/>
                </a:lnTo>
                <a:lnTo>
                  <a:pt x="0" y="341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294959">
            <a:off x="-749672" y="7920594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20" y="0"/>
                </a:lnTo>
                <a:lnTo>
                  <a:pt x="4976520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3758509" y="8404868"/>
            <a:ext cx="5936179" cy="4823145"/>
          </a:xfrm>
          <a:custGeom>
            <a:avLst/>
            <a:gdLst/>
            <a:ahLst/>
            <a:cxnLst/>
            <a:rect l="l" t="t" r="r" b="b"/>
            <a:pathLst>
              <a:path w="5936179" h="4823145">
                <a:moveTo>
                  <a:pt x="0" y="0"/>
                </a:moveTo>
                <a:lnTo>
                  <a:pt x="5936179" y="0"/>
                </a:lnTo>
                <a:lnTo>
                  <a:pt x="5936179" y="4823146"/>
                </a:lnTo>
                <a:lnTo>
                  <a:pt x="0" y="4823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25718" y="2649340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17613" y="2622561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18370" y="8759041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61402" y="2497165"/>
            <a:ext cx="4811783" cy="5860791"/>
            <a:chOff x="0" y="0"/>
            <a:chExt cx="1267301" cy="1543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7301" cy="1543583"/>
            </a:xfrm>
            <a:custGeom>
              <a:avLst/>
              <a:gdLst/>
              <a:ahLst/>
              <a:cxnLst/>
              <a:rect l="l" t="t" r="r" b="b"/>
              <a:pathLst>
                <a:path w="1267301" h="1543583">
                  <a:moveTo>
                    <a:pt x="0" y="0"/>
                  </a:moveTo>
                  <a:lnTo>
                    <a:pt x="1267301" y="0"/>
                  </a:lnTo>
                  <a:lnTo>
                    <a:pt x="1267301" y="1543583"/>
                  </a:lnTo>
                  <a:lnTo>
                    <a:pt x="0" y="1543583"/>
                  </a:lnTo>
                  <a:close/>
                </a:path>
              </a:pathLst>
            </a:custGeom>
            <a:solidFill>
              <a:srgbClr val="103A22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67301" cy="1581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05229" y="2860039"/>
            <a:ext cx="4124129" cy="504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For Individual Users: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Download from GitHub repository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Install dependencies in 5 minutes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Start monitoring and improving your health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Track progress over time</a:t>
            </a:r>
          </a:p>
          <a:p>
            <a:pPr algn="l">
              <a:lnSpc>
                <a:spcPts val="4479"/>
              </a:lnSpc>
            </a:pPr>
            <a:endParaRPr lang="en-US" sz="3199" spc="35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3356225" y="-1290394"/>
            <a:ext cx="2673133" cy="2580789"/>
          </a:xfrm>
          <a:custGeom>
            <a:avLst/>
            <a:gdLst/>
            <a:ahLst/>
            <a:cxnLst/>
            <a:rect l="l" t="t" r="r" b="b"/>
            <a:pathLst>
              <a:path w="2673133" h="2580789">
                <a:moveTo>
                  <a:pt x="0" y="0"/>
                </a:moveTo>
                <a:lnTo>
                  <a:pt x="2673133" y="0"/>
                </a:lnTo>
                <a:lnTo>
                  <a:pt x="2673133" y="2580788"/>
                </a:lnTo>
                <a:lnTo>
                  <a:pt x="0" y="2580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738108" y="2497165"/>
            <a:ext cx="4811783" cy="5860791"/>
            <a:chOff x="0" y="0"/>
            <a:chExt cx="1267301" cy="15435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67301" cy="1543583"/>
            </a:xfrm>
            <a:custGeom>
              <a:avLst/>
              <a:gdLst/>
              <a:ahLst/>
              <a:cxnLst/>
              <a:rect l="l" t="t" r="r" b="b"/>
              <a:pathLst>
                <a:path w="1267301" h="1543583">
                  <a:moveTo>
                    <a:pt x="0" y="0"/>
                  </a:moveTo>
                  <a:lnTo>
                    <a:pt x="1267301" y="0"/>
                  </a:lnTo>
                  <a:lnTo>
                    <a:pt x="1267301" y="1543583"/>
                  </a:lnTo>
                  <a:lnTo>
                    <a:pt x="0" y="1543583"/>
                  </a:lnTo>
                  <a:close/>
                </a:path>
              </a:pathLst>
            </a:custGeom>
            <a:solidFill>
              <a:srgbClr val="103A22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67301" cy="1581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081935" y="2860039"/>
            <a:ext cx="4124129" cy="504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For Developers: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Clone the open-source repository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Explore the modular codebase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Contribute improvements and new features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Join the community</a:t>
            </a:r>
          </a:p>
          <a:p>
            <a:pPr algn="l">
              <a:lnSpc>
                <a:spcPts val="4479"/>
              </a:lnSpc>
            </a:pPr>
            <a:endParaRPr lang="en-US" sz="3199" spc="35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1914815" y="2497165"/>
            <a:ext cx="4811783" cy="6075908"/>
            <a:chOff x="0" y="0"/>
            <a:chExt cx="1267301" cy="160023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67301" cy="1600239"/>
            </a:xfrm>
            <a:custGeom>
              <a:avLst/>
              <a:gdLst/>
              <a:ahLst/>
              <a:cxnLst/>
              <a:rect l="l" t="t" r="r" b="b"/>
              <a:pathLst>
                <a:path w="1267301" h="1600239">
                  <a:moveTo>
                    <a:pt x="0" y="0"/>
                  </a:moveTo>
                  <a:lnTo>
                    <a:pt x="1267301" y="0"/>
                  </a:lnTo>
                  <a:lnTo>
                    <a:pt x="1267301" y="1600239"/>
                  </a:lnTo>
                  <a:lnTo>
                    <a:pt x="0" y="1600239"/>
                  </a:lnTo>
                  <a:close/>
                </a:path>
              </a:pathLst>
            </a:custGeom>
            <a:solidFill>
              <a:srgbClr val="103A22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67301" cy="163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258642" y="2738764"/>
            <a:ext cx="4124129" cy="616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For Organizations: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Pilot with small teams (5-10 people)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Measure health improvements and productivity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Scale across entire organization</a:t>
            </a:r>
          </a:p>
          <a:p>
            <a:pPr marL="690877" lvl="1" indent="-345439" algn="l">
              <a:lnSpc>
                <a:spcPts val="4479"/>
              </a:lnSpc>
              <a:buAutoNum type="arabicPeriod"/>
            </a:pPr>
            <a:r>
              <a:rPr lang="en-US" sz="3199" spc="35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Customize for your workplace needs</a:t>
            </a:r>
          </a:p>
          <a:p>
            <a:pPr algn="l">
              <a:lnSpc>
                <a:spcPts val="4479"/>
              </a:lnSpc>
            </a:pPr>
            <a:endParaRPr lang="en-US" sz="3199" spc="35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2184831" y="8573073"/>
            <a:ext cx="14197940" cy="1842928"/>
            <a:chOff x="0" y="0"/>
            <a:chExt cx="3739375" cy="4853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739375" cy="485380"/>
            </a:xfrm>
            <a:custGeom>
              <a:avLst/>
              <a:gdLst/>
              <a:ahLst/>
              <a:cxnLst/>
              <a:rect l="l" t="t" r="r" b="b"/>
              <a:pathLst>
                <a:path w="3739375" h="485380">
                  <a:moveTo>
                    <a:pt x="0" y="0"/>
                  </a:moveTo>
                  <a:lnTo>
                    <a:pt x="3739375" y="0"/>
                  </a:lnTo>
                  <a:lnTo>
                    <a:pt x="3739375" y="485380"/>
                  </a:lnTo>
                  <a:lnTo>
                    <a:pt x="0" y="485380"/>
                  </a:lnTo>
                  <a:close/>
                </a:path>
              </a:pathLst>
            </a:custGeom>
            <a:solidFill>
              <a:srgbClr val="103A22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739375" cy="523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812787" y="8791585"/>
            <a:ext cx="14197940" cy="101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9"/>
              </a:lnSpc>
              <a:spcBef>
                <a:spcPct val="0"/>
              </a:spcBef>
            </a:pPr>
            <a:r>
              <a:rPr lang="en-US" sz="5899" u="none" strike="noStrike" spc="64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Making healthy computer use effortless and automatic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0622" y="3718689"/>
            <a:ext cx="14637530" cy="424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64"/>
              </a:lnSpc>
            </a:pPr>
            <a:r>
              <a:rPr lang="en-US" sz="16767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Discussion Time</a:t>
            </a:r>
          </a:p>
        </p:txBody>
      </p:sp>
      <p:sp>
        <p:nvSpPr>
          <p:cNvPr id="3" name="Freeform 3"/>
          <p:cNvSpPr/>
          <p:nvPr/>
        </p:nvSpPr>
        <p:spPr>
          <a:xfrm>
            <a:off x="15968229" y="8459831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4" y="0"/>
                </a:lnTo>
                <a:lnTo>
                  <a:pt x="3568174" y="2911035"/>
                </a:lnTo>
                <a:lnTo>
                  <a:pt x="0" y="2911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43882">
            <a:off x="14077487" y="-1170366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3" y="0"/>
                </a:lnTo>
                <a:lnTo>
                  <a:pt x="4930073" y="3412021"/>
                </a:lnTo>
                <a:lnTo>
                  <a:pt x="0" y="341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294959">
            <a:off x="-749672" y="7920594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20" y="0"/>
                </a:lnTo>
                <a:lnTo>
                  <a:pt x="4976520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80150">
            <a:off x="217041" y="-742348"/>
            <a:ext cx="3605065" cy="2929116"/>
          </a:xfrm>
          <a:custGeom>
            <a:avLst/>
            <a:gdLst/>
            <a:ahLst/>
            <a:cxnLst/>
            <a:rect l="l" t="t" r="r" b="b"/>
            <a:pathLst>
              <a:path w="3605065" h="2929116">
                <a:moveTo>
                  <a:pt x="0" y="0"/>
                </a:moveTo>
                <a:lnTo>
                  <a:pt x="3605065" y="0"/>
                </a:lnTo>
                <a:lnTo>
                  <a:pt x="3605065" y="2929115"/>
                </a:lnTo>
                <a:lnTo>
                  <a:pt x="0" y="2929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17613" y="2622561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18370" y="8759041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080404" y="-1552089"/>
            <a:ext cx="2673133" cy="2580789"/>
          </a:xfrm>
          <a:custGeom>
            <a:avLst/>
            <a:gdLst/>
            <a:ahLst/>
            <a:cxnLst/>
            <a:rect l="l" t="t" r="r" b="b"/>
            <a:pathLst>
              <a:path w="2673133" h="2580789">
                <a:moveTo>
                  <a:pt x="0" y="0"/>
                </a:moveTo>
                <a:lnTo>
                  <a:pt x="2673133" y="0"/>
                </a:lnTo>
                <a:lnTo>
                  <a:pt x="2673133" y="2580789"/>
                </a:lnTo>
                <a:lnTo>
                  <a:pt x="0" y="2580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668027" y="1823526"/>
            <a:ext cx="8562719" cy="1666247"/>
            <a:chOff x="0" y="0"/>
            <a:chExt cx="2255202" cy="4388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55202" cy="438847"/>
            </a:xfrm>
            <a:custGeom>
              <a:avLst/>
              <a:gdLst/>
              <a:ahLst/>
              <a:cxnLst/>
              <a:rect l="l" t="t" r="r" b="b"/>
              <a:pathLst>
                <a:path w="2255202" h="438847">
                  <a:moveTo>
                    <a:pt x="0" y="0"/>
                  </a:moveTo>
                  <a:lnTo>
                    <a:pt x="2255202" y="0"/>
                  </a:lnTo>
                  <a:lnTo>
                    <a:pt x="2255202" y="438847"/>
                  </a:lnTo>
                  <a:lnTo>
                    <a:pt x="0" y="438847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55202" cy="476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92029" y="2166111"/>
            <a:ext cx="7514715" cy="118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7"/>
              </a:lnSpc>
            </a:pPr>
            <a:r>
              <a:rPr lang="en-US" sz="9069">
                <a:solidFill>
                  <a:srgbClr val="FFFFFF"/>
                </a:solidFill>
                <a:latin typeface="Wellfleet"/>
                <a:ea typeface="Wellfleet"/>
                <a:cs typeface="Wellfleet"/>
                <a:sym typeface="Wellfleet"/>
              </a:rPr>
              <a:t>Welcome 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8229" y="8459831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4" y="0"/>
                </a:lnTo>
                <a:lnTo>
                  <a:pt x="3568174" y="2911035"/>
                </a:lnTo>
                <a:lnTo>
                  <a:pt x="0" y="2911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43882">
            <a:off x="14077487" y="-1170366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3" y="0"/>
                </a:lnTo>
                <a:lnTo>
                  <a:pt x="4930073" y="3412021"/>
                </a:lnTo>
                <a:lnTo>
                  <a:pt x="0" y="341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94959">
            <a:off x="-749672" y="7920594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20" y="0"/>
                </a:lnTo>
                <a:lnTo>
                  <a:pt x="4976520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04149" y="3528653"/>
            <a:ext cx="7677997" cy="3683727"/>
            <a:chOff x="0" y="0"/>
            <a:chExt cx="3482441" cy="8931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82441" cy="893102"/>
            </a:xfrm>
            <a:custGeom>
              <a:avLst/>
              <a:gdLst/>
              <a:ahLst/>
              <a:cxnLst/>
              <a:rect l="l" t="t" r="r" b="b"/>
              <a:pathLst>
                <a:path w="3482441" h="893102">
                  <a:moveTo>
                    <a:pt x="0" y="0"/>
                  </a:moveTo>
                  <a:lnTo>
                    <a:pt x="3482441" y="0"/>
                  </a:lnTo>
                  <a:lnTo>
                    <a:pt x="3482441" y="893102"/>
                  </a:lnTo>
                  <a:lnTo>
                    <a:pt x="0" y="893102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82441" cy="931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 rot="1480150">
            <a:off x="217041" y="-742348"/>
            <a:ext cx="3605065" cy="2929116"/>
          </a:xfrm>
          <a:custGeom>
            <a:avLst/>
            <a:gdLst/>
            <a:ahLst/>
            <a:cxnLst/>
            <a:rect l="l" t="t" r="r" b="b"/>
            <a:pathLst>
              <a:path w="3605065" h="2929116">
                <a:moveTo>
                  <a:pt x="0" y="0"/>
                </a:moveTo>
                <a:lnTo>
                  <a:pt x="3605065" y="0"/>
                </a:lnTo>
                <a:lnTo>
                  <a:pt x="3605065" y="2929115"/>
                </a:lnTo>
                <a:lnTo>
                  <a:pt x="0" y="2929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817613" y="2622561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818370" y="8759041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080404" y="-1552089"/>
            <a:ext cx="2673133" cy="2580789"/>
          </a:xfrm>
          <a:custGeom>
            <a:avLst/>
            <a:gdLst/>
            <a:ahLst/>
            <a:cxnLst/>
            <a:rect l="l" t="t" r="r" b="b"/>
            <a:pathLst>
              <a:path w="2673133" h="2580789">
                <a:moveTo>
                  <a:pt x="0" y="0"/>
                </a:moveTo>
                <a:lnTo>
                  <a:pt x="2673133" y="0"/>
                </a:lnTo>
                <a:lnTo>
                  <a:pt x="2673133" y="2580789"/>
                </a:lnTo>
                <a:lnTo>
                  <a:pt x="0" y="2580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200730" y="657835"/>
            <a:ext cx="11497314" cy="153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2"/>
              </a:lnSpc>
            </a:pPr>
            <a:r>
              <a:rPr lang="en-US" sz="6064" dirty="0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The Problem - Health Challenges in the Digital 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73784" y="3708119"/>
            <a:ext cx="7525597" cy="3246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079" spc="33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Statistics:</a:t>
            </a:r>
          </a:p>
          <a:p>
            <a:pPr marL="664846" lvl="1" indent="-332423" algn="l">
              <a:lnSpc>
                <a:spcPts val="4311"/>
              </a:lnSpc>
              <a:buFont typeface="Arial"/>
              <a:buChar char="•"/>
            </a:pPr>
            <a:r>
              <a:rPr lang="en-US" sz="3079" spc="33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80% of office workers experience back pain</a:t>
            </a:r>
          </a:p>
          <a:p>
            <a:pPr marL="664846" lvl="1" indent="-332423" algn="l">
              <a:lnSpc>
                <a:spcPts val="4311"/>
              </a:lnSpc>
              <a:buFont typeface="Arial"/>
              <a:buChar char="•"/>
            </a:pPr>
            <a:r>
              <a:rPr lang="en-US" sz="3079" spc="33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10+ hours average daily sitting time for desk workers</a:t>
            </a:r>
          </a:p>
          <a:p>
            <a:pPr marL="664846" lvl="1" indent="-332423" algn="l">
              <a:lnSpc>
                <a:spcPts val="4311"/>
              </a:lnSpc>
              <a:buFont typeface="Arial"/>
              <a:buChar char="•"/>
            </a:pPr>
            <a:r>
              <a:rPr lang="en-US" sz="3079" spc="33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75% of people are chronically dehydrated</a:t>
            </a:r>
          </a:p>
          <a:p>
            <a:pPr marL="664846" lvl="1" indent="-332423" algn="l">
              <a:lnSpc>
                <a:spcPts val="4311"/>
              </a:lnSpc>
              <a:buFont typeface="Arial"/>
              <a:buChar char="•"/>
            </a:pPr>
            <a:r>
              <a:rPr lang="en-US" sz="3079" spc="33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Poor posture leads to long-term health issues</a:t>
            </a:r>
          </a:p>
          <a:p>
            <a:pPr algn="l">
              <a:lnSpc>
                <a:spcPts val="4311"/>
              </a:lnSpc>
            </a:pPr>
            <a:endParaRPr lang="en-US" sz="3079" spc="33" dirty="0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183865" y="3519055"/>
            <a:ext cx="7677997" cy="3683727"/>
            <a:chOff x="0" y="0"/>
            <a:chExt cx="3482441" cy="970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82441" cy="970200"/>
            </a:xfrm>
            <a:custGeom>
              <a:avLst/>
              <a:gdLst/>
              <a:ahLst/>
              <a:cxnLst/>
              <a:rect l="l" t="t" r="r" b="b"/>
              <a:pathLst>
                <a:path w="3482441" h="970200">
                  <a:moveTo>
                    <a:pt x="0" y="0"/>
                  </a:moveTo>
                  <a:lnTo>
                    <a:pt x="3482441" y="0"/>
                  </a:lnTo>
                  <a:lnTo>
                    <a:pt x="3482441" y="970200"/>
                  </a:lnTo>
                  <a:lnTo>
                    <a:pt x="0" y="970200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482441" cy="100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385584" y="3576850"/>
            <a:ext cx="7677997" cy="3826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08"/>
              </a:lnSpc>
            </a:pPr>
            <a:r>
              <a:rPr lang="en-US" sz="3077" spc="33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Common Issues:</a:t>
            </a:r>
          </a:p>
          <a:p>
            <a:pPr marL="664413" lvl="1" indent="-332206" algn="l">
              <a:lnSpc>
                <a:spcPts val="4308"/>
              </a:lnSpc>
              <a:buFont typeface="Arial"/>
              <a:buChar char="•"/>
            </a:pPr>
            <a:r>
              <a:rPr lang="en-US" sz="3077" spc="33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❌ Forward head posture ("tech neck")</a:t>
            </a:r>
          </a:p>
          <a:p>
            <a:pPr marL="664413" lvl="1" indent="-332206" algn="l">
              <a:lnSpc>
                <a:spcPts val="4308"/>
              </a:lnSpc>
              <a:buFont typeface="Arial"/>
              <a:buChar char="•"/>
            </a:pPr>
            <a:r>
              <a:rPr lang="en-US" sz="3077" spc="33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❌ Slouching and poor spinal alignment</a:t>
            </a:r>
          </a:p>
          <a:p>
            <a:pPr marL="664413" lvl="1" indent="-332206" algn="l">
              <a:lnSpc>
                <a:spcPts val="4308"/>
              </a:lnSpc>
              <a:buFont typeface="Arial"/>
              <a:buChar char="•"/>
            </a:pPr>
            <a:r>
              <a:rPr lang="en-US" sz="3077" spc="33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❌ Forgetting to drink water</a:t>
            </a:r>
          </a:p>
          <a:p>
            <a:pPr marL="664413" lvl="1" indent="-332206" algn="l">
              <a:lnSpc>
                <a:spcPts val="4308"/>
              </a:lnSpc>
              <a:buFont typeface="Arial"/>
              <a:buChar char="•"/>
            </a:pPr>
            <a:r>
              <a:rPr lang="en-US" sz="3077" spc="33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❌ Excessive screen time without breaks</a:t>
            </a:r>
          </a:p>
          <a:p>
            <a:pPr marL="664413" lvl="1" indent="-332206" algn="l">
              <a:lnSpc>
                <a:spcPts val="4308"/>
              </a:lnSpc>
              <a:buFont typeface="Arial"/>
              <a:buChar char="•"/>
            </a:pPr>
            <a:r>
              <a:rPr lang="en-US" sz="3077" spc="33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❌ No awareness of unhealthy habits</a:t>
            </a:r>
          </a:p>
          <a:p>
            <a:pPr algn="l">
              <a:lnSpc>
                <a:spcPts val="4308"/>
              </a:lnSpc>
            </a:pPr>
            <a:endParaRPr lang="en-US" sz="3077" spc="33" dirty="0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1853" y="-932045"/>
            <a:ext cx="5666065" cy="4622565"/>
          </a:xfrm>
          <a:custGeom>
            <a:avLst/>
            <a:gdLst/>
            <a:ahLst/>
            <a:cxnLst/>
            <a:rect l="l" t="t" r="r" b="b"/>
            <a:pathLst>
              <a:path w="5666065" h="4622565">
                <a:moveTo>
                  <a:pt x="0" y="0"/>
                </a:moveTo>
                <a:lnTo>
                  <a:pt x="5666065" y="0"/>
                </a:lnTo>
                <a:lnTo>
                  <a:pt x="5666065" y="4622565"/>
                </a:lnTo>
                <a:lnTo>
                  <a:pt x="0" y="4622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10493" y="6433894"/>
            <a:ext cx="7279037" cy="5037700"/>
          </a:xfrm>
          <a:custGeom>
            <a:avLst/>
            <a:gdLst/>
            <a:ahLst/>
            <a:cxnLst/>
            <a:rect l="l" t="t" r="r" b="b"/>
            <a:pathLst>
              <a:path w="7279037" h="5037700">
                <a:moveTo>
                  <a:pt x="0" y="0"/>
                </a:moveTo>
                <a:lnTo>
                  <a:pt x="7279037" y="0"/>
                </a:lnTo>
                <a:lnTo>
                  <a:pt x="7279037" y="5037700"/>
                </a:lnTo>
                <a:lnTo>
                  <a:pt x="0" y="503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72729" y="6812692"/>
            <a:ext cx="6964595" cy="5583284"/>
          </a:xfrm>
          <a:custGeom>
            <a:avLst/>
            <a:gdLst/>
            <a:ahLst/>
            <a:cxnLst/>
            <a:rect l="l" t="t" r="r" b="b"/>
            <a:pathLst>
              <a:path w="6964595" h="5583284">
                <a:moveTo>
                  <a:pt x="0" y="0"/>
                </a:moveTo>
                <a:lnTo>
                  <a:pt x="6964595" y="0"/>
                </a:lnTo>
                <a:lnTo>
                  <a:pt x="6964595" y="5583283"/>
                </a:lnTo>
                <a:lnTo>
                  <a:pt x="0" y="5583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480150">
            <a:off x="-94251" y="-1880808"/>
            <a:ext cx="5413162" cy="4398194"/>
          </a:xfrm>
          <a:custGeom>
            <a:avLst/>
            <a:gdLst/>
            <a:ahLst/>
            <a:cxnLst/>
            <a:rect l="l" t="t" r="r" b="b"/>
            <a:pathLst>
              <a:path w="5413162" h="4398194">
                <a:moveTo>
                  <a:pt x="0" y="0"/>
                </a:moveTo>
                <a:lnTo>
                  <a:pt x="5413162" y="0"/>
                </a:lnTo>
                <a:lnTo>
                  <a:pt x="5413162" y="4398194"/>
                </a:lnTo>
                <a:lnTo>
                  <a:pt x="0" y="4398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50901" y="3200442"/>
            <a:ext cx="11482787" cy="4544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26"/>
              </a:lnSpc>
            </a:pPr>
            <a:r>
              <a:rPr lang="en-US" sz="17965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9473825" y="8648418"/>
            <a:ext cx="3657410" cy="2573487"/>
          </a:xfrm>
          <a:custGeom>
            <a:avLst/>
            <a:gdLst/>
            <a:ahLst/>
            <a:cxnLst/>
            <a:rect l="l" t="t" r="r" b="b"/>
            <a:pathLst>
              <a:path w="3657410" h="2573487">
                <a:moveTo>
                  <a:pt x="0" y="0"/>
                </a:moveTo>
                <a:lnTo>
                  <a:pt x="3657410" y="0"/>
                </a:lnTo>
                <a:lnTo>
                  <a:pt x="3657410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73825" y="-1873145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91866" y="8099605"/>
            <a:ext cx="4342973" cy="4374790"/>
          </a:xfrm>
          <a:custGeom>
            <a:avLst/>
            <a:gdLst/>
            <a:ahLst/>
            <a:cxnLst/>
            <a:rect l="l" t="t" r="r" b="b"/>
            <a:pathLst>
              <a:path w="4342973" h="4374790">
                <a:moveTo>
                  <a:pt x="0" y="0"/>
                </a:moveTo>
                <a:lnTo>
                  <a:pt x="4342974" y="0"/>
                </a:lnTo>
                <a:lnTo>
                  <a:pt x="4342974" y="4374790"/>
                </a:lnTo>
                <a:lnTo>
                  <a:pt x="0" y="43747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382330" y="2375689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87606" y="3909700"/>
            <a:ext cx="2673133" cy="2580789"/>
          </a:xfrm>
          <a:custGeom>
            <a:avLst/>
            <a:gdLst/>
            <a:ahLst/>
            <a:cxnLst/>
            <a:rect l="l" t="t" r="r" b="b"/>
            <a:pathLst>
              <a:path w="2673133" h="2580789">
                <a:moveTo>
                  <a:pt x="0" y="0"/>
                </a:moveTo>
                <a:lnTo>
                  <a:pt x="2673133" y="0"/>
                </a:lnTo>
                <a:lnTo>
                  <a:pt x="2673133" y="2580789"/>
                </a:lnTo>
                <a:lnTo>
                  <a:pt x="0" y="25807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27601" y="1044606"/>
            <a:ext cx="9160488" cy="153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6033" dirty="0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Our Solution - Health Monitor System</a:t>
            </a:r>
          </a:p>
        </p:txBody>
      </p:sp>
      <p:sp>
        <p:nvSpPr>
          <p:cNvPr id="3" name="Freeform 3"/>
          <p:cNvSpPr/>
          <p:nvPr/>
        </p:nvSpPr>
        <p:spPr>
          <a:xfrm>
            <a:off x="15296261" y="7908307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3" y="0"/>
                </a:lnTo>
                <a:lnTo>
                  <a:pt x="3568173" y="2911035"/>
                </a:lnTo>
                <a:lnTo>
                  <a:pt x="0" y="2911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43882">
            <a:off x="-726449" y="-1228912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3" y="0"/>
                </a:lnTo>
                <a:lnTo>
                  <a:pt x="4930073" y="3412022"/>
                </a:lnTo>
                <a:lnTo>
                  <a:pt x="0" y="341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294959">
            <a:off x="-749672" y="7920594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20" y="0"/>
                </a:lnTo>
                <a:lnTo>
                  <a:pt x="4976520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032681" y="2666375"/>
            <a:ext cx="8592397" cy="4294456"/>
            <a:chOff x="0" y="0"/>
            <a:chExt cx="3482441" cy="11310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82441" cy="1131050"/>
            </a:xfrm>
            <a:custGeom>
              <a:avLst/>
              <a:gdLst/>
              <a:ahLst/>
              <a:cxnLst/>
              <a:rect l="l" t="t" r="r" b="b"/>
              <a:pathLst>
                <a:path w="3482441" h="1131050">
                  <a:moveTo>
                    <a:pt x="0" y="0"/>
                  </a:moveTo>
                  <a:lnTo>
                    <a:pt x="3482441" y="0"/>
                  </a:lnTo>
                  <a:lnTo>
                    <a:pt x="3482441" y="1131050"/>
                  </a:lnTo>
                  <a:lnTo>
                    <a:pt x="0" y="1131050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482441" cy="1169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9" name="Freeform 9"/>
          <p:cNvSpPr/>
          <p:nvPr/>
        </p:nvSpPr>
        <p:spPr>
          <a:xfrm rot="1480150">
            <a:off x="16414992" y="-435858"/>
            <a:ext cx="3605065" cy="2929116"/>
          </a:xfrm>
          <a:custGeom>
            <a:avLst/>
            <a:gdLst/>
            <a:ahLst/>
            <a:cxnLst/>
            <a:rect l="l" t="t" r="r" b="b"/>
            <a:pathLst>
              <a:path w="3605065" h="2929116">
                <a:moveTo>
                  <a:pt x="0" y="0"/>
                </a:moveTo>
                <a:lnTo>
                  <a:pt x="3605065" y="0"/>
                </a:lnTo>
                <a:lnTo>
                  <a:pt x="3605065" y="2929116"/>
                </a:lnTo>
                <a:lnTo>
                  <a:pt x="0" y="2929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21997" y="2412382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375493" y="4594533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57072" y="-3082116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70867" y="8763226"/>
            <a:ext cx="2673133" cy="2580789"/>
          </a:xfrm>
          <a:custGeom>
            <a:avLst/>
            <a:gdLst/>
            <a:ahLst/>
            <a:cxnLst/>
            <a:rect l="l" t="t" r="r" b="b"/>
            <a:pathLst>
              <a:path w="2673133" h="2580789">
                <a:moveTo>
                  <a:pt x="0" y="0"/>
                </a:moveTo>
                <a:lnTo>
                  <a:pt x="2673133" y="0"/>
                </a:lnTo>
                <a:lnTo>
                  <a:pt x="2673133" y="2580789"/>
                </a:lnTo>
                <a:lnTo>
                  <a:pt x="0" y="2580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931612" y="2931936"/>
            <a:ext cx="8592397" cy="3651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3875" lvl="1" indent="-366937" algn="l">
              <a:lnSpc>
                <a:spcPts val="4758"/>
              </a:lnSpc>
              <a:buFont typeface="Arial"/>
              <a:buChar char="•"/>
            </a:pPr>
            <a:r>
              <a:rPr lang="en-US" sz="3399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An AI-powered desktop application that:</a:t>
            </a:r>
          </a:p>
          <a:p>
            <a:pPr marL="733875" lvl="1" indent="-366937" algn="l">
              <a:lnSpc>
                <a:spcPts val="4758"/>
              </a:lnSpc>
              <a:buFont typeface="Arial"/>
              <a:buChar char="•"/>
            </a:pPr>
            <a:r>
              <a:rPr lang="en-US" sz="3399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Features:</a:t>
            </a:r>
          </a:p>
          <a:p>
            <a:pPr marL="733875" lvl="1" indent="-366937" algn="l">
              <a:lnSpc>
                <a:spcPts val="4758"/>
              </a:lnSpc>
              <a:buFont typeface="Arial"/>
              <a:buChar char="•"/>
            </a:pPr>
            <a:r>
              <a:rPr lang="en-US" sz="3399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✅ Monitors your posture in real-time</a:t>
            </a:r>
          </a:p>
          <a:p>
            <a:pPr marL="733875" lvl="1" indent="-366937" algn="l">
              <a:lnSpc>
                <a:spcPts val="4758"/>
              </a:lnSpc>
              <a:buFont typeface="Arial"/>
              <a:buChar char="•"/>
            </a:pPr>
            <a:r>
              <a:rPr lang="en-US" sz="3399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✅ Detects when you drink water</a:t>
            </a:r>
          </a:p>
          <a:p>
            <a:pPr marL="733875" lvl="1" indent="-366937" algn="l">
              <a:lnSpc>
                <a:spcPts val="4758"/>
              </a:lnSpc>
              <a:buFont typeface="Arial"/>
              <a:buChar char="•"/>
            </a:pPr>
            <a:r>
              <a:rPr lang="en-US" sz="3399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✅ Tracks your screen time and breaks</a:t>
            </a:r>
          </a:p>
          <a:p>
            <a:pPr marL="733875" lvl="1" indent="-366937" algn="l">
              <a:lnSpc>
                <a:spcPts val="4758"/>
              </a:lnSpc>
              <a:buFont typeface="Arial"/>
              <a:buChar char="•"/>
            </a:pPr>
            <a:r>
              <a:rPr lang="en-US" sz="3399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✅ Reminds you to maintain healthy habits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982705" y="7154656"/>
            <a:ext cx="8592397" cy="1245183"/>
            <a:chOff x="0" y="0"/>
            <a:chExt cx="3482441" cy="3279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82441" cy="327949"/>
            </a:xfrm>
            <a:custGeom>
              <a:avLst/>
              <a:gdLst/>
              <a:ahLst/>
              <a:cxnLst/>
              <a:rect l="l" t="t" r="r" b="b"/>
              <a:pathLst>
                <a:path w="3482441" h="327949">
                  <a:moveTo>
                    <a:pt x="0" y="0"/>
                  </a:moveTo>
                  <a:lnTo>
                    <a:pt x="3482441" y="0"/>
                  </a:lnTo>
                  <a:lnTo>
                    <a:pt x="3482441" y="327949"/>
                  </a:lnTo>
                  <a:lnTo>
                    <a:pt x="0" y="327949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482441" cy="366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289980" y="7506532"/>
            <a:ext cx="7708039" cy="54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35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All automatically, using just your webcam!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9043D-80DA-865A-5E9C-45CE8C84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382AF22-1C77-A78E-520F-AE44FF2415CF}"/>
              </a:ext>
            </a:extLst>
          </p:cNvPr>
          <p:cNvSpPr txBox="1"/>
          <p:nvPr/>
        </p:nvSpPr>
        <p:spPr>
          <a:xfrm>
            <a:off x="3885241" y="346884"/>
            <a:ext cx="10517519" cy="85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Key Features Overview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BE0A6AB-8A02-E4E2-33FD-AEEE65577DFE}"/>
              </a:ext>
            </a:extLst>
          </p:cNvPr>
          <p:cNvSpPr/>
          <p:nvPr/>
        </p:nvSpPr>
        <p:spPr>
          <a:xfrm>
            <a:off x="-470329" y="-426817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3" y="0"/>
                </a:lnTo>
                <a:lnTo>
                  <a:pt x="3568173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A2385A8-D399-A150-3E84-295CDBAEFE6D}"/>
              </a:ext>
            </a:extLst>
          </p:cNvPr>
          <p:cNvSpPr/>
          <p:nvPr/>
        </p:nvSpPr>
        <p:spPr>
          <a:xfrm rot="2843882">
            <a:off x="14077487" y="-1170366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3" y="0"/>
                </a:lnTo>
                <a:lnTo>
                  <a:pt x="4930073" y="3412021"/>
                </a:lnTo>
                <a:lnTo>
                  <a:pt x="0" y="341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016C661-7B9F-3D9D-F35F-848FFF7EC389}"/>
              </a:ext>
            </a:extLst>
          </p:cNvPr>
          <p:cNvSpPr/>
          <p:nvPr/>
        </p:nvSpPr>
        <p:spPr>
          <a:xfrm rot="2294959">
            <a:off x="-2124447" y="6615967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19" y="0"/>
                </a:lnTo>
                <a:lnTo>
                  <a:pt x="4976519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698F7FD-A703-A4C1-825B-1F1C8EC6ECD4}"/>
              </a:ext>
            </a:extLst>
          </p:cNvPr>
          <p:cNvGrpSpPr/>
          <p:nvPr/>
        </p:nvGrpSpPr>
        <p:grpSpPr>
          <a:xfrm>
            <a:off x="2380992" y="2513920"/>
            <a:ext cx="7019421" cy="5789687"/>
            <a:chOff x="0" y="0"/>
            <a:chExt cx="1848736" cy="152485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3CE1AF2-1854-603D-0F79-3FE331BB5E1D}"/>
                </a:ext>
              </a:extLst>
            </p:cNvPr>
            <p:cNvSpPr/>
            <p:nvPr/>
          </p:nvSpPr>
          <p:spPr>
            <a:xfrm>
              <a:off x="0" y="0"/>
              <a:ext cx="1848736" cy="1524856"/>
            </a:xfrm>
            <a:custGeom>
              <a:avLst/>
              <a:gdLst/>
              <a:ahLst/>
              <a:cxnLst/>
              <a:rect l="l" t="t" r="r" b="b"/>
              <a:pathLst>
                <a:path w="1848736" h="1524856">
                  <a:moveTo>
                    <a:pt x="0" y="0"/>
                  </a:moveTo>
                  <a:lnTo>
                    <a:pt x="1848736" y="0"/>
                  </a:lnTo>
                  <a:lnTo>
                    <a:pt x="1848736" y="1524856"/>
                  </a:lnTo>
                  <a:lnTo>
                    <a:pt x="0" y="1524856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AB8A5DA-C7B4-F530-5420-D6C7A5C70698}"/>
                </a:ext>
              </a:extLst>
            </p:cNvPr>
            <p:cNvSpPr txBox="1"/>
            <p:nvPr/>
          </p:nvSpPr>
          <p:spPr>
            <a:xfrm>
              <a:off x="0" y="-38100"/>
              <a:ext cx="1848736" cy="1562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F53C28DC-9728-E26C-1582-7279155A8833}"/>
              </a:ext>
            </a:extLst>
          </p:cNvPr>
          <p:cNvSpPr/>
          <p:nvPr/>
        </p:nvSpPr>
        <p:spPr>
          <a:xfrm rot="10496968">
            <a:off x="12434289" y="8912076"/>
            <a:ext cx="7100743" cy="5769354"/>
          </a:xfrm>
          <a:custGeom>
            <a:avLst/>
            <a:gdLst/>
            <a:ahLst/>
            <a:cxnLst/>
            <a:rect l="l" t="t" r="r" b="b"/>
            <a:pathLst>
              <a:path w="7100743" h="5769354">
                <a:moveTo>
                  <a:pt x="0" y="0"/>
                </a:moveTo>
                <a:lnTo>
                  <a:pt x="7100743" y="0"/>
                </a:lnTo>
                <a:lnTo>
                  <a:pt x="7100743" y="5769353"/>
                </a:lnTo>
                <a:lnTo>
                  <a:pt x="0" y="5769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0E426D9-9FB2-94D9-2F28-77DB31ED38D6}"/>
              </a:ext>
            </a:extLst>
          </p:cNvPr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3955A8C-99E9-FD13-2781-2B8099899731}"/>
              </a:ext>
            </a:extLst>
          </p:cNvPr>
          <p:cNvSpPr/>
          <p:nvPr/>
        </p:nvSpPr>
        <p:spPr>
          <a:xfrm>
            <a:off x="5306813" y="8989283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64EB57E-EB7F-A290-3C96-714B18330509}"/>
              </a:ext>
            </a:extLst>
          </p:cNvPr>
          <p:cNvSpPr/>
          <p:nvPr/>
        </p:nvSpPr>
        <p:spPr>
          <a:xfrm>
            <a:off x="-3233334" y="2513920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5416463-9CBE-C689-F213-5573C803913B}"/>
              </a:ext>
            </a:extLst>
          </p:cNvPr>
          <p:cNvSpPr txBox="1"/>
          <p:nvPr/>
        </p:nvSpPr>
        <p:spPr>
          <a:xfrm>
            <a:off x="2558105" y="3009899"/>
            <a:ext cx="6738295" cy="357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0"/>
              </a:lnSpc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Feature 1: Posture Detection </a:t>
            </a:r>
          </a:p>
          <a:p>
            <a:pPr marL="717200" lvl="1" indent="-358600">
              <a:lnSpc>
                <a:spcPts val="4650"/>
              </a:lnSpc>
              <a:buFont typeface="Arial"/>
              <a:buChar char="•"/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Real-time analysis of neck/torso angles</a:t>
            </a:r>
          </a:p>
          <a:p>
            <a:pPr marL="717200" lvl="1" indent="-358600">
              <a:lnSpc>
                <a:spcPts val="4650"/>
              </a:lnSpc>
              <a:buFont typeface="Arial"/>
              <a:buChar char="•"/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Benefit: Prevent pain &amp; injury</a:t>
            </a:r>
          </a:p>
          <a:p>
            <a:pPr>
              <a:lnSpc>
                <a:spcPts val="4650"/>
              </a:lnSpc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Feature 2: Water Tracking </a:t>
            </a:r>
          </a:p>
          <a:p>
            <a:pPr marL="717200" lvl="1" indent="-358600">
              <a:lnSpc>
                <a:spcPts val="4650"/>
              </a:lnSpc>
              <a:buFont typeface="Arial"/>
              <a:buChar char="•"/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Automatic drinking event detection</a:t>
            </a:r>
          </a:p>
          <a:p>
            <a:pPr marL="717200" lvl="1" indent="-358600">
              <a:lnSpc>
                <a:spcPts val="4650"/>
              </a:lnSpc>
              <a:buFont typeface="Arial"/>
              <a:buChar char="•"/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Benefit: Stay hydrated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22304B9-E773-E2DA-F56E-DA64DD790C65}"/>
              </a:ext>
            </a:extLst>
          </p:cNvPr>
          <p:cNvGrpSpPr/>
          <p:nvPr/>
        </p:nvGrpSpPr>
        <p:grpSpPr>
          <a:xfrm>
            <a:off x="9746997" y="2484217"/>
            <a:ext cx="6358418" cy="5819390"/>
            <a:chOff x="0" y="0"/>
            <a:chExt cx="1674645" cy="153267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98BDC88-6C01-489A-2742-6E0CA739999E}"/>
                </a:ext>
              </a:extLst>
            </p:cNvPr>
            <p:cNvSpPr/>
            <p:nvPr/>
          </p:nvSpPr>
          <p:spPr>
            <a:xfrm>
              <a:off x="0" y="0"/>
              <a:ext cx="1674645" cy="1532679"/>
            </a:xfrm>
            <a:custGeom>
              <a:avLst/>
              <a:gdLst/>
              <a:ahLst/>
              <a:cxnLst/>
              <a:rect l="l" t="t" r="r" b="b"/>
              <a:pathLst>
                <a:path w="1674645" h="1532679">
                  <a:moveTo>
                    <a:pt x="0" y="0"/>
                  </a:moveTo>
                  <a:lnTo>
                    <a:pt x="1674645" y="0"/>
                  </a:lnTo>
                  <a:lnTo>
                    <a:pt x="1674645" y="1532679"/>
                  </a:lnTo>
                  <a:lnTo>
                    <a:pt x="0" y="1532679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FF3E155-D693-2EF0-E5F4-97F270FE83EA}"/>
                </a:ext>
              </a:extLst>
            </p:cNvPr>
            <p:cNvSpPr txBox="1"/>
            <p:nvPr/>
          </p:nvSpPr>
          <p:spPr>
            <a:xfrm>
              <a:off x="0" y="-38100"/>
              <a:ext cx="1674645" cy="157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54B23939-87C3-9C46-7213-C991E5282C5D}"/>
              </a:ext>
            </a:extLst>
          </p:cNvPr>
          <p:cNvSpPr txBox="1"/>
          <p:nvPr/>
        </p:nvSpPr>
        <p:spPr>
          <a:xfrm>
            <a:off x="9911244" y="3009899"/>
            <a:ext cx="5995764" cy="4181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0"/>
              </a:lnSpc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Feature 3: Screen Time </a:t>
            </a:r>
          </a:p>
          <a:p>
            <a:pPr marL="717200" lvl="1" indent="-358600">
              <a:lnSpc>
                <a:spcPts val="4650"/>
              </a:lnSpc>
              <a:buFont typeface="Arial"/>
              <a:buChar char="•"/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Session monitoring with presence detection</a:t>
            </a:r>
          </a:p>
          <a:p>
            <a:pPr marL="717200" lvl="1" indent="-358600">
              <a:lnSpc>
                <a:spcPts val="4650"/>
              </a:lnSpc>
              <a:buFont typeface="Arial"/>
              <a:buChar char="•"/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Benefit: Manage work hours</a:t>
            </a:r>
          </a:p>
          <a:p>
            <a:pPr>
              <a:lnSpc>
                <a:spcPts val="4650"/>
              </a:lnSpc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Feature 4: Smart Reminders </a:t>
            </a:r>
          </a:p>
          <a:p>
            <a:pPr marL="717200" lvl="1" indent="-358600">
              <a:lnSpc>
                <a:spcPts val="4650"/>
              </a:lnSpc>
              <a:buFont typeface="Arial"/>
              <a:buChar char="•"/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Break &amp; hydration alerts</a:t>
            </a:r>
          </a:p>
          <a:p>
            <a:pPr marL="717200" lvl="1" indent="-358600">
              <a:lnSpc>
                <a:spcPts val="4650"/>
              </a:lnSpc>
              <a:buFont typeface="Arial"/>
              <a:buChar char="•"/>
            </a:pPr>
            <a:r>
              <a:rPr lang="en-US" sz="3321" spc="36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Benefit: Maintain healthy habits</a:t>
            </a:r>
          </a:p>
        </p:txBody>
      </p:sp>
    </p:spTree>
    <p:extLst>
      <p:ext uri="{BB962C8B-B14F-4D97-AF65-F5344CB8AC3E}">
        <p14:creationId xmlns:p14="http://schemas.microsoft.com/office/powerpoint/2010/main" val="72948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9AC0A-0C38-B9D7-5C41-289F86C0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1091A1E-577D-01EB-C24C-2CA10F0E6D16}"/>
              </a:ext>
            </a:extLst>
          </p:cNvPr>
          <p:cNvSpPr txBox="1"/>
          <p:nvPr/>
        </p:nvSpPr>
        <p:spPr>
          <a:xfrm>
            <a:off x="3885241" y="346884"/>
            <a:ext cx="10517519" cy="17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Water Intake Detection Methodology 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DBD1887-01E7-16A2-4251-3CF7DE43CF12}"/>
              </a:ext>
            </a:extLst>
          </p:cNvPr>
          <p:cNvSpPr/>
          <p:nvPr/>
        </p:nvSpPr>
        <p:spPr>
          <a:xfrm>
            <a:off x="-470329" y="-426817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3" y="0"/>
                </a:lnTo>
                <a:lnTo>
                  <a:pt x="3568173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F34598-6BAB-C5B4-3232-D374AC50CFA1}"/>
              </a:ext>
            </a:extLst>
          </p:cNvPr>
          <p:cNvSpPr/>
          <p:nvPr/>
        </p:nvSpPr>
        <p:spPr>
          <a:xfrm rot="2843882">
            <a:off x="14077487" y="-1170366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3" y="0"/>
                </a:lnTo>
                <a:lnTo>
                  <a:pt x="4930073" y="3412021"/>
                </a:lnTo>
                <a:lnTo>
                  <a:pt x="0" y="341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D7E95A7-A5D0-EAC5-DAC4-31B708582366}"/>
              </a:ext>
            </a:extLst>
          </p:cNvPr>
          <p:cNvSpPr/>
          <p:nvPr/>
        </p:nvSpPr>
        <p:spPr>
          <a:xfrm rot="2294959">
            <a:off x="-2124447" y="6615967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19" y="0"/>
                </a:lnTo>
                <a:lnTo>
                  <a:pt x="4976519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607DD0B-B341-9FF5-A5AD-D3200F8E13E5}"/>
              </a:ext>
            </a:extLst>
          </p:cNvPr>
          <p:cNvGrpSpPr/>
          <p:nvPr/>
        </p:nvGrpSpPr>
        <p:grpSpPr>
          <a:xfrm>
            <a:off x="2380992" y="2513920"/>
            <a:ext cx="7019421" cy="5789687"/>
            <a:chOff x="0" y="0"/>
            <a:chExt cx="1848736" cy="152485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0FFCB5F-6D5C-4431-8738-5901448373D6}"/>
                </a:ext>
              </a:extLst>
            </p:cNvPr>
            <p:cNvSpPr/>
            <p:nvPr/>
          </p:nvSpPr>
          <p:spPr>
            <a:xfrm>
              <a:off x="0" y="0"/>
              <a:ext cx="1848736" cy="1524856"/>
            </a:xfrm>
            <a:custGeom>
              <a:avLst/>
              <a:gdLst/>
              <a:ahLst/>
              <a:cxnLst/>
              <a:rect l="l" t="t" r="r" b="b"/>
              <a:pathLst>
                <a:path w="1848736" h="1524856">
                  <a:moveTo>
                    <a:pt x="0" y="0"/>
                  </a:moveTo>
                  <a:lnTo>
                    <a:pt x="1848736" y="0"/>
                  </a:lnTo>
                  <a:lnTo>
                    <a:pt x="1848736" y="1524856"/>
                  </a:lnTo>
                  <a:lnTo>
                    <a:pt x="0" y="1524856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3A67BD4-87CD-104F-70BD-EA74A800D88F}"/>
                </a:ext>
              </a:extLst>
            </p:cNvPr>
            <p:cNvSpPr txBox="1"/>
            <p:nvPr/>
          </p:nvSpPr>
          <p:spPr>
            <a:xfrm>
              <a:off x="0" y="-38100"/>
              <a:ext cx="1848736" cy="1562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8E4F186F-6F96-60C7-55C9-1755A32031BF}"/>
              </a:ext>
            </a:extLst>
          </p:cNvPr>
          <p:cNvSpPr/>
          <p:nvPr/>
        </p:nvSpPr>
        <p:spPr>
          <a:xfrm rot="10496968">
            <a:off x="12434289" y="8912076"/>
            <a:ext cx="7100743" cy="5769354"/>
          </a:xfrm>
          <a:custGeom>
            <a:avLst/>
            <a:gdLst/>
            <a:ahLst/>
            <a:cxnLst/>
            <a:rect l="l" t="t" r="r" b="b"/>
            <a:pathLst>
              <a:path w="7100743" h="5769354">
                <a:moveTo>
                  <a:pt x="0" y="0"/>
                </a:moveTo>
                <a:lnTo>
                  <a:pt x="7100743" y="0"/>
                </a:lnTo>
                <a:lnTo>
                  <a:pt x="7100743" y="5769353"/>
                </a:lnTo>
                <a:lnTo>
                  <a:pt x="0" y="5769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936E112-73CA-1C60-6F70-7D6BCFDBDF2F}"/>
              </a:ext>
            </a:extLst>
          </p:cNvPr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F04C57B-787F-86B5-7D78-61D2B7373D7F}"/>
              </a:ext>
            </a:extLst>
          </p:cNvPr>
          <p:cNvSpPr/>
          <p:nvPr/>
        </p:nvSpPr>
        <p:spPr>
          <a:xfrm>
            <a:off x="5306813" y="8989283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2EB09F1-43FE-F882-ABF6-6A5166F221B8}"/>
              </a:ext>
            </a:extLst>
          </p:cNvPr>
          <p:cNvSpPr/>
          <p:nvPr/>
        </p:nvSpPr>
        <p:spPr>
          <a:xfrm>
            <a:off x="-3233334" y="2513920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546217E-468B-3FEF-8169-639F395F423A}"/>
              </a:ext>
            </a:extLst>
          </p:cNvPr>
          <p:cNvSpPr txBox="1"/>
          <p:nvPr/>
        </p:nvSpPr>
        <p:spPr>
          <a:xfrm>
            <a:off x="2558105" y="2447245"/>
            <a:ext cx="7673929" cy="603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Approach: Multi-Modal Sensor Fusion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Primary Model: </a:t>
            </a:r>
            <a:r>
              <a:rPr lang="en-US" sz="2864" spc="31" dirty="0" err="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MediaPipe</a:t>
            </a: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Hands (gesture detection)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Secondary Model: YOLOv8n (object detection)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Method: Combination of gesture recognition + object verification</a:t>
            </a:r>
          </a:p>
          <a:p>
            <a:pPr algn="l">
              <a:lnSpc>
                <a:spcPts val="4010"/>
              </a:lnSpc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Two-Stage Detection:</a:t>
            </a:r>
          </a:p>
          <a:p>
            <a:pPr algn="l">
              <a:lnSpc>
                <a:spcPts val="4010"/>
              </a:lnSpc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Stage 1: Gesture Detection (Hand-to-Mouth)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 err="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MediaPipe</a:t>
            </a: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tracks 21 hand landmarks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Calculate Euclidean distance between hand and mouth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Threshold: &lt; 0.25 (normalized distance)</a:t>
            </a:r>
          </a:p>
          <a:p>
            <a:pPr marL="618479" lvl="1" indent="-309239" algn="l">
              <a:lnSpc>
                <a:spcPts val="4010"/>
              </a:lnSpc>
              <a:buFont typeface="Arial"/>
              <a:buChar char="•"/>
            </a:pPr>
            <a:r>
              <a:rPr lang="en-US" sz="2864" spc="31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Duration: Must be sustained 1 seconds</a:t>
            </a:r>
          </a:p>
          <a:p>
            <a:pPr algn="l">
              <a:lnSpc>
                <a:spcPts val="4010"/>
              </a:lnSpc>
            </a:pPr>
            <a:endParaRPr lang="en-US" sz="2864" spc="31" dirty="0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CA3A83E-D222-A8F7-74D8-E08C76C71AAA}"/>
              </a:ext>
            </a:extLst>
          </p:cNvPr>
          <p:cNvGrpSpPr/>
          <p:nvPr/>
        </p:nvGrpSpPr>
        <p:grpSpPr>
          <a:xfrm>
            <a:off x="9746997" y="2484217"/>
            <a:ext cx="6358418" cy="5819390"/>
            <a:chOff x="0" y="0"/>
            <a:chExt cx="1674645" cy="153267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D4DF801-73F5-5E4F-D8D8-B97AF5B61767}"/>
                </a:ext>
              </a:extLst>
            </p:cNvPr>
            <p:cNvSpPr/>
            <p:nvPr/>
          </p:nvSpPr>
          <p:spPr>
            <a:xfrm>
              <a:off x="0" y="0"/>
              <a:ext cx="1674645" cy="1532679"/>
            </a:xfrm>
            <a:custGeom>
              <a:avLst/>
              <a:gdLst/>
              <a:ahLst/>
              <a:cxnLst/>
              <a:rect l="l" t="t" r="r" b="b"/>
              <a:pathLst>
                <a:path w="1674645" h="1532679">
                  <a:moveTo>
                    <a:pt x="0" y="0"/>
                  </a:moveTo>
                  <a:lnTo>
                    <a:pt x="1674645" y="0"/>
                  </a:lnTo>
                  <a:lnTo>
                    <a:pt x="1674645" y="1532679"/>
                  </a:lnTo>
                  <a:lnTo>
                    <a:pt x="0" y="1532679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E7C8977-01FA-082A-F60F-C40B35639C1A}"/>
                </a:ext>
              </a:extLst>
            </p:cNvPr>
            <p:cNvSpPr txBox="1"/>
            <p:nvPr/>
          </p:nvSpPr>
          <p:spPr>
            <a:xfrm>
              <a:off x="0" y="-38100"/>
              <a:ext cx="1674645" cy="157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7FF5E2B-93E3-EEE6-011A-22DFF5673AC8}"/>
              </a:ext>
            </a:extLst>
          </p:cNvPr>
          <p:cNvSpPr txBox="1"/>
          <p:nvPr/>
        </p:nvSpPr>
        <p:spPr>
          <a:xfrm>
            <a:off x="9746997" y="2754491"/>
            <a:ext cx="6475381" cy="480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  <a:spcBef>
                <a:spcPct val="0"/>
              </a:spcBef>
            </a:pPr>
            <a:r>
              <a:rPr lang="en-US" sz="2745" u="none" strike="noStrike" spc="3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Stage 2: Object Verification (Bottle in Hand)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YOLO detects water bottles in frame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Calculate bounding box overlap (Intersection over Union)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Verify bottle is actually in hand (&gt;8% overlap)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Confirmation: Both conditions must be true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Event Logic: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Trigger: Gesture + Object + Duration = Drinking Event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Cooldown: 5-second lockout prevents duplicates</a:t>
            </a:r>
          </a:p>
          <a:p>
            <a:pPr marL="592677" lvl="1" indent="-296338" algn="l">
              <a:lnSpc>
                <a:spcPts val="3843"/>
              </a:lnSpc>
              <a:spcBef>
                <a:spcPct val="0"/>
              </a:spcBef>
              <a:buFont typeface="Arial"/>
              <a:buChar char="•"/>
            </a:pPr>
            <a:r>
              <a:rPr lang="en-US" sz="2745" u="none" strike="noStrike" spc="3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Reminder: 30-minute intervals for hydration</a:t>
            </a:r>
          </a:p>
        </p:txBody>
      </p:sp>
    </p:spTree>
    <p:extLst>
      <p:ext uri="{BB962C8B-B14F-4D97-AF65-F5344CB8AC3E}">
        <p14:creationId xmlns:p14="http://schemas.microsoft.com/office/powerpoint/2010/main" val="424003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40EBE-344E-B05D-A87D-BF47A8F5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A23DF3F-ACAA-1BFB-5A63-A07217892814}"/>
              </a:ext>
            </a:extLst>
          </p:cNvPr>
          <p:cNvSpPr txBox="1"/>
          <p:nvPr/>
        </p:nvSpPr>
        <p:spPr>
          <a:xfrm>
            <a:off x="3885241" y="346884"/>
            <a:ext cx="10517519" cy="90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3"/>
              </a:lnSpc>
            </a:pPr>
            <a:r>
              <a:rPr lang="en-US" sz="7200" dirty="0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Methodology Overview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E6D41BF-F606-4229-4A78-31B1CF6A96E6}"/>
              </a:ext>
            </a:extLst>
          </p:cNvPr>
          <p:cNvSpPr/>
          <p:nvPr/>
        </p:nvSpPr>
        <p:spPr>
          <a:xfrm>
            <a:off x="-470329" y="-426817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3" y="0"/>
                </a:lnTo>
                <a:lnTo>
                  <a:pt x="3568173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5DB27F2-1C6F-A922-EFB5-E0BD1F161DE3}"/>
              </a:ext>
            </a:extLst>
          </p:cNvPr>
          <p:cNvSpPr/>
          <p:nvPr/>
        </p:nvSpPr>
        <p:spPr>
          <a:xfrm rot="2843882">
            <a:off x="14077487" y="-1170366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3" y="0"/>
                </a:lnTo>
                <a:lnTo>
                  <a:pt x="4930073" y="3412021"/>
                </a:lnTo>
                <a:lnTo>
                  <a:pt x="0" y="341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520864C-7A06-7F2D-AA48-A960157D394C}"/>
              </a:ext>
            </a:extLst>
          </p:cNvPr>
          <p:cNvSpPr/>
          <p:nvPr/>
        </p:nvSpPr>
        <p:spPr>
          <a:xfrm rot="2294959">
            <a:off x="-2124447" y="6615967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19" y="0"/>
                </a:lnTo>
                <a:lnTo>
                  <a:pt x="4976519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E2CB7F2-42E2-9104-BAEA-C4234925C586}"/>
              </a:ext>
            </a:extLst>
          </p:cNvPr>
          <p:cNvGrpSpPr/>
          <p:nvPr/>
        </p:nvGrpSpPr>
        <p:grpSpPr>
          <a:xfrm>
            <a:off x="2380992" y="2513920"/>
            <a:ext cx="7019421" cy="5789687"/>
            <a:chOff x="0" y="0"/>
            <a:chExt cx="1848736" cy="152485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9FFD265-DC31-2108-499D-856449ABF6E1}"/>
                </a:ext>
              </a:extLst>
            </p:cNvPr>
            <p:cNvSpPr/>
            <p:nvPr/>
          </p:nvSpPr>
          <p:spPr>
            <a:xfrm>
              <a:off x="0" y="0"/>
              <a:ext cx="1848736" cy="1524856"/>
            </a:xfrm>
            <a:custGeom>
              <a:avLst/>
              <a:gdLst/>
              <a:ahLst/>
              <a:cxnLst/>
              <a:rect l="l" t="t" r="r" b="b"/>
              <a:pathLst>
                <a:path w="1848736" h="1524856">
                  <a:moveTo>
                    <a:pt x="0" y="0"/>
                  </a:moveTo>
                  <a:lnTo>
                    <a:pt x="1848736" y="0"/>
                  </a:lnTo>
                  <a:lnTo>
                    <a:pt x="1848736" y="1524856"/>
                  </a:lnTo>
                  <a:lnTo>
                    <a:pt x="0" y="1524856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908E849-0998-F7A5-F908-2BFB03A79358}"/>
                </a:ext>
              </a:extLst>
            </p:cNvPr>
            <p:cNvSpPr txBox="1"/>
            <p:nvPr/>
          </p:nvSpPr>
          <p:spPr>
            <a:xfrm>
              <a:off x="0" y="-38100"/>
              <a:ext cx="1848736" cy="1562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235E2A13-F0FC-E4B7-A0E6-88A78EBB3703}"/>
              </a:ext>
            </a:extLst>
          </p:cNvPr>
          <p:cNvSpPr/>
          <p:nvPr/>
        </p:nvSpPr>
        <p:spPr>
          <a:xfrm rot="10496968">
            <a:off x="12434289" y="8912076"/>
            <a:ext cx="7100743" cy="5769354"/>
          </a:xfrm>
          <a:custGeom>
            <a:avLst/>
            <a:gdLst/>
            <a:ahLst/>
            <a:cxnLst/>
            <a:rect l="l" t="t" r="r" b="b"/>
            <a:pathLst>
              <a:path w="7100743" h="5769354">
                <a:moveTo>
                  <a:pt x="0" y="0"/>
                </a:moveTo>
                <a:lnTo>
                  <a:pt x="7100743" y="0"/>
                </a:lnTo>
                <a:lnTo>
                  <a:pt x="7100743" y="5769353"/>
                </a:lnTo>
                <a:lnTo>
                  <a:pt x="0" y="5769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9705E8D-386C-6BE8-7A4A-100607E58354}"/>
              </a:ext>
            </a:extLst>
          </p:cNvPr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6E208AD-A3F5-2516-EEC5-9E441E9FEEFD}"/>
              </a:ext>
            </a:extLst>
          </p:cNvPr>
          <p:cNvSpPr/>
          <p:nvPr/>
        </p:nvSpPr>
        <p:spPr>
          <a:xfrm>
            <a:off x="5306813" y="8989283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AB1F18A-A556-EAD0-806D-481BCB5F498A}"/>
              </a:ext>
            </a:extLst>
          </p:cNvPr>
          <p:cNvSpPr/>
          <p:nvPr/>
        </p:nvSpPr>
        <p:spPr>
          <a:xfrm>
            <a:off x="-3233334" y="2513920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0E42BC3-F6A2-16F7-DBA8-5D2A0C5E15AA}"/>
              </a:ext>
            </a:extLst>
          </p:cNvPr>
          <p:cNvSpPr txBox="1"/>
          <p:nvPr/>
        </p:nvSpPr>
        <p:spPr>
          <a:xfrm>
            <a:off x="2663718" y="3319411"/>
            <a:ext cx="6475381" cy="3648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87"/>
              </a:lnSpc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Phase 1: Research</a:t>
            </a:r>
          </a:p>
          <a:p>
            <a:pPr marL="630334" lvl="1" indent="-315167">
              <a:lnSpc>
                <a:spcPts val="4087"/>
              </a:lnSpc>
              <a:buFont typeface="Arial"/>
              <a:buChar char="•"/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Analyzed workplace health problems</a:t>
            </a:r>
          </a:p>
          <a:p>
            <a:pPr marL="630334" lvl="1" indent="-315167">
              <a:lnSpc>
                <a:spcPts val="4087"/>
              </a:lnSpc>
              <a:buFont typeface="Arial"/>
              <a:buChar char="•"/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Studied existing AI detection models</a:t>
            </a:r>
          </a:p>
          <a:p>
            <a:pPr>
              <a:lnSpc>
                <a:spcPts val="4087"/>
              </a:lnSpc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Phase 2: Design</a:t>
            </a:r>
          </a:p>
          <a:p>
            <a:pPr marL="630334" lvl="1" indent="-315167">
              <a:lnSpc>
                <a:spcPts val="4087"/>
              </a:lnSpc>
              <a:buFont typeface="Arial"/>
              <a:buChar char="•"/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Selected </a:t>
            </a:r>
            <a:r>
              <a:rPr lang="en-US" sz="2919" spc="32" dirty="0" err="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MediaPipe</a:t>
            </a: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for pose/hand tracking</a:t>
            </a:r>
          </a:p>
          <a:p>
            <a:pPr marL="630334" lvl="1" indent="-315167">
              <a:lnSpc>
                <a:spcPts val="4087"/>
              </a:lnSpc>
              <a:buFont typeface="Arial"/>
              <a:buChar char="•"/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Integrated YOLO for object detection</a:t>
            </a:r>
          </a:p>
          <a:p>
            <a:pPr marL="630334" lvl="1" indent="-315167">
              <a:lnSpc>
                <a:spcPts val="4087"/>
              </a:lnSpc>
              <a:buFont typeface="Arial"/>
              <a:buChar char="•"/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Designed modular, extensible architecture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7D841A7-8044-8372-6DB3-92E420F224B9}"/>
              </a:ext>
            </a:extLst>
          </p:cNvPr>
          <p:cNvGrpSpPr/>
          <p:nvPr/>
        </p:nvGrpSpPr>
        <p:grpSpPr>
          <a:xfrm>
            <a:off x="9746997" y="2484217"/>
            <a:ext cx="6358418" cy="5819390"/>
            <a:chOff x="0" y="0"/>
            <a:chExt cx="1674645" cy="153267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48747F7-0A81-F8BD-BDEE-B0B92B9AFE79}"/>
                </a:ext>
              </a:extLst>
            </p:cNvPr>
            <p:cNvSpPr/>
            <p:nvPr/>
          </p:nvSpPr>
          <p:spPr>
            <a:xfrm>
              <a:off x="0" y="0"/>
              <a:ext cx="1674645" cy="1532679"/>
            </a:xfrm>
            <a:custGeom>
              <a:avLst/>
              <a:gdLst/>
              <a:ahLst/>
              <a:cxnLst/>
              <a:rect l="l" t="t" r="r" b="b"/>
              <a:pathLst>
                <a:path w="1674645" h="1532679">
                  <a:moveTo>
                    <a:pt x="0" y="0"/>
                  </a:moveTo>
                  <a:lnTo>
                    <a:pt x="1674645" y="0"/>
                  </a:lnTo>
                  <a:lnTo>
                    <a:pt x="1674645" y="1532679"/>
                  </a:lnTo>
                  <a:lnTo>
                    <a:pt x="0" y="1532679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67A5A3F-0585-C3F5-8F66-810E05DF14A8}"/>
                </a:ext>
              </a:extLst>
            </p:cNvPr>
            <p:cNvSpPr txBox="1"/>
            <p:nvPr/>
          </p:nvSpPr>
          <p:spPr>
            <a:xfrm>
              <a:off x="0" y="-38100"/>
              <a:ext cx="1674645" cy="157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7DBFACB6-BA1B-9C35-E087-1D8B300EA19E}"/>
              </a:ext>
            </a:extLst>
          </p:cNvPr>
          <p:cNvSpPr txBox="1"/>
          <p:nvPr/>
        </p:nvSpPr>
        <p:spPr>
          <a:xfrm>
            <a:off x="9875149" y="3208585"/>
            <a:ext cx="6174417" cy="4173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87"/>
              </a:lnSpc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Phase 3: Development</a:t>
            </a:r>
          </a:p>
          <a:p>
            <a:pPr marL="630334" lvl="1" indent="-315167">
              <a:lnSpc>
                <a:spcPts val="4087"/>
              </a:lnSpc>
              <a:buFont typeface="Arial"/>
              <a:buChar char="•"/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Implemented detection algorithms</a:t>
            </a:r>
          </a:p>
          <a:p>
            <a:pPr marL="630334" lvl="1" indent="-315167">
              <a:lnSpc>
                <a:spcPts val="4087"/>
              </a:lnSpc>
              <a:buFont typeface="Arial"/>
              <a:buChar char="•"/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Built web-based dashboard with </a:t>
            </a:r>
            <a:r>
              <a:rPr lang="en-US" sz="2919" spc="32" dirty="0" err="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Gradio</a:t>
            </a:r>
            <a:endParaRPr lang="en-US" sz="2919" spc="32" dirty="0">
              <a:solidFill>
                <a:srgbClr val="FFFFFF"/>
              </a:solidFill>
              <a:latin typeface="Pompiere"/>
              <a:ea typeface="Pompiere"/>
              <a:cs typeface="Pompiere"/>
              <a:sym typeface="Pompiere"/>
            </a:endParaRPr>
          </a:p>
          <a:p>
            <a:pPr marL="630334" lvl="1" indent="-315167">
              <a:lnSpc>
                <a:spcPts val="4087"/>
              </a:lnSpc>
              <a:buFont typeface="Arial"/>
              <a:buChar char="•"/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Optimized for real-time performance (30 FPS)</a:t>
            </a:r>
          </a:p>
          <a:p>
            <a:pPr>
              <a:lnSpc>
                <a:spcPts val="4087"/>
              </a:lnSpc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Phase 4: Testing</a:t>
            </a:r>
          </a:p>
          <a:p>
            <a:pPr marL="630334" lvl="1" indent="-315167">
              <a:lnSpc>
                <a:spcPts val="4087"/>
              </a:lnSpc>
              <a:buFont typeface="Arial"/>
              <a:buChar char="•"/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Iterated based on user feedback</a:t>
            </a:r>
          </a:p>
          <a:p>
            <a:pPr marL="630334" lvl="1" indent="-315167">
              <a:lnSpc>
                <a:spcPts val="4087"/>
              </a:lnSpc>
              <a:buFont typeface="Arial"/>
              <a:buChar char="•"/>
            </a:pPr>
            <a:r>
              <a:rPr lang="en-US" sz="2919" spc="32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Validated accuracy and usability in real conditions</a:t>
            </a:r>
          </a:p>
        </p:txBody>
      </p:sp>
    </p:spTree>
    <p:extLst>
      <p:ext uri="{BB962C8B-B14F-4D97-AF65-F5344CB8AC3E}">
        <p14:creationId xmlns:p14="http://schemas.microsoft.com/office/powerpoint/2010/main" val="53493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22506" y="-261694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4" y="0"/>
                </a:lnTo>
                <a:lnTo>
                  <a:pt x="3568174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43882">
            <a:off x="13278641" y="8198580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4" y="0"/>
                </a:lnTo>
                <a:lnTo>
                  <a:pt x="4930074" y="3412022"/>
                </a:lnTo>
                <a:lnTo>
                  <a:pt x="0" y="341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15632">
            <a:off x="714277" y="-1994755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19" y="0"/>
                </a:lnTo>
                <a:lnTo>
                  <a:pt x="4976519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480150">
            <a:off x="-440460" y="7793742"/>
            <a:ext cx="3605065" cy="2929116"/>
          </a:xfrm>
          <a:custGeom>
            <a:avLst/>
            <a:gdLst/>
            <a:ahLst/>
            <a:cxnLst/>
            <a:rect l="l" t="t" r="r" b="b"/>
            <a:pathLst>
              <a:path w="3605065" h="2929116">
                <a:moveTo>
                  <a:pt x="0" y="0"/>
                </a:moveTo>
                <a:lnTo>
                  <a:pt x="3605065" y="0"/>
                </a:lnTo>
                <a:lnTo>
                  <a:pt x="3605065" y="2929116"/>
                </a:lnTo>
                <a:lnTo>
                  <a:pt x="0" y="2929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046686" y="1792562"/>
            <a:ext cx="13058728" cy="7692498"/>
            <a:chOff x="0" y="0"/>
            <a:chExt cx="3439336" cy="20260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39336" cy="2026008"/>
            </a:xfrm>
            <a:custGeom>
              <a:avLst/>
              <a:gdLst/>
              <a:ahLst/>
              <a:cxnLst/>
              <a:rect l="l" t="t" r="r" b="b"/>
              <a:pathLst>
                <a:path w="3439336" h="2026008">
                  <a:moveTo>
                    <a:pt x="0" y="0"/>
                  </a:moveTo>
                  <a:lnTo>
                    <a:pt x="3439336" y="0"/>
                  </a:lnTo>
                  <a:lnTo>
                    <a:pt x="3439336" y="2026008"/>
                  </a:lnTo>
                  <a:lnTo>
                    <a:pt x="0" y="202600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03A22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439336" cy="206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355568" y="933189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6" y="0"/>
                </a:lnTo>
                <a:lnTo>
                  <a:pt x="3837186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818370" y="8759041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080404" y="-1552089"/>
            <a:ext cx="2673133" cy="2580789"/>
          </a:xfrm>
          <a:custGeom>
            <a:avLst/>
            <a:gdLst/>
            <a:ahLst/>
            <a:cxnLst/>
            <a:rect l="l" t="t" r="r" b="b"/>
            <a:pathLst>
              <a:path w="2673133" h="2580789">
                <a:moveTo>
                  <a:pt x="0" y="0"/>
                </a:moveTo>
                <a:lnTo>
                  <a:pt x="2673133" y="0"/>
                </a:lnTo>
                <a:lnTo>
                  <a:pt x="2673133" y="2580789"/>
                </a:lnTo>
                <a:lnTo>
                  <a:pt x="0" y="2580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451179" y="2162477"/>
            <a:ext cx="12292499" cy="6948339"/>
          </a:xfrm>
          <a:custGeom>
            <a:avLst/>
            <a:gdLst/>
            <a:ahLst/>
            <a:cxnLst/>
            <a:rect l="l" t="t" r="r" b="b"/>
            <a:pathLst>
              <a:path w="12292499" h="6948339">
                <a:moveTo>
                  <a:pt x="0" y="0"/>
                </a:moveTo>
                <a:lnTo>
                  <a:pt x="12292499" y="0"/>
                </a:lnTo>
                <a:lnTo>
                  <a:pt x="12292499" y="6948339"/>
                </a:lnTo>
                <a:lnTo>
                  <a:pt x="0" y="69483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49" t="-4023" r="-283" b="-402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76416" y="566489"/>
            <a:ext cx="6545941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8F5CF9-9A52-766D-061E-5E840643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D3D2956-0DD7-497D-427F-C0FCACD7942D}"/>
              </a:ext>
            </a:extLst>
          </p:cNvPr>
          <p:cNvSpPr txBox="1"/>
          <p:nvPr/>
        </p:nvSpPr>
        <p:spPr>
          <a:xfrm>
            <a:off x="3885241" y="346884"/>
            <a:ext cx="10517519" cy="85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Technology Stack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68B89AF-53FE-722C-065C-A77BFB34445B}"/>
              </a:ext>
            </a:extLst>
          </p:cNvPr>
          <p:cNvSpPr/>
          <p:nvPr/>
        </p:nvSpPr>
        <p:spPr>
          <a:xfrm>
            <a:off x="-470329" y="-426817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3" y="0"/>
                </a:lnTo>
                <a:lnTo>
                  <a:pt x="3568173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BB7DCEF-FB36-A5D2-9513-49B9D0AF5046}"/>
              </a:ext>
            </a:extLst>
          </p:cNvPr>
          <p:cNvSpPr/>
          <p:nvPr/>
        </p:nvSpPr>
        <p:spPr>
          <a:xfrm rot="2843882">
            <a:off x="14077487" y="-1170366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3" y="0"/>
                </a:lnTo>
                <a:lnTo>
                  <a:pt x="4930073" y="3412021"/>
                </a:lnTo>
                <a:lnTo>
                  <a:pt x="0" y="341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4FE5F34-E5E3-E971-46CE-5AAAB63A2164}"/>
              </a:ext>
            </a:extLst>
          </p:cNvPr>
          <p:cNvSpPr/>
          <p:nvPr/>
        </p:nvSpPr>
        <p:spPr>
          <a:xfrm rot="2294959">
            <a:off x="-2124447" y="6615967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19" y="0"/>
                </a:lnTo>
                <a:lnTo>
                  <a:pt x="4976519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AED848B-D075-AA4D-E598-508678232D20}"/>
              </a:ext>
            </a:extLst>
          </p:cNvPr>
          <p:cNvGrpSpPr/>
          <p:nvPr/>
        </p:nvGrpSpPr>
        <p:grpSpPr>
          <a:xfrm>
            <a:off x="2380992" y="2513920"/>
            <a:ext cx="7019421" cy="5789687"/>
            <a:chOff x="0" y="0"/>
            <a:chExt cx="1848736" cy="152485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E303A04-EFF0-3070-3690-899C5903AD71}"/>
                </a:ext>
              </a:extLst>
            </p:cNvPr>
            <p:cNvSpPr/>
            <p:nvPr/>
          </p:nvSpPr>
          <p:spPr>
            <a:xfrm>
              <a:off x="0" y="0"/>
              <a:ext cx="1848736" cy="1524856"/>
            </a:xfrm>
            <a:custGeom>
              <a:avLst/>
              <a:gdLst/>
              <a:ahLst/>
              <a:cxnLst/>
              <a:rect l="l" t="t" r="r" b="b"/>
              <a:pathLst>
                <a:path w="1848736" h="1524856">
                  <a:moveTo>
                    <a:pt x="0" y="0"/>
                  </a:moveTo>
                  <a:lnTo>
                    <a:pt x="1848736" y="0"/>
                  </a:lnTo>
                  <a:lnTo>
                    <a:pt x="1848736" y="1524856"/>
                  </a:lnTo>
                  <a:lnTo>
                    <a:pt x="0" y="1524856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1F3FBE6-7047-9EC1-D060-3E7D2F1730C6}"/>
                </a:ext>
              </a:extLst>
            </p:cNvPr>
            <p:cNvSpPr txBox="1"/>
            <p:nvPr/>
          </p:nvSpPr>
          <p:spPr>
            <a:xfrm>
              <a:off x="0" y="-38100"/>
              <a:ext cx="1848736" cy="1562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A400A6F2-B7D3-9A08-25EB-515933D81FFC}"/>
              </a:ext>
            </a:extLst>
          </p:cNvPr>
          <p:cNvSpPr/>
          <p:nvPr/>
        </p:nvSpPr>
        <p:spPr>
          <a:xfrm rot="10496968">
            <a:off x="12434289" y="8912076"/>
            <a:ext cx="7100743" cy="5769354"/>
          </a:xfrm>
          <a:custGeom>
            <a:avLst/>
            <a:gdLst/>
            <a:ahLst/>
            <a:cxnLst/>
            <a:rect l="l" t="t" r="r" b="b"/>
            <a:pathLst>
              <a:path w="7100743" h="5769354">
                <a:moveTo>
                  <a:pt x="0" y="0"/>
                </a:moveTo>
                <a:lnTo>
                  <a:pt x="7100743" y="0"/>
                </a:lnTo>
                <a:lnTo>
                  <a:pt x="7100743" y="5769353"/>
                </a:lnTo>
                <a:lnTo>
                  <a:pt x="0" y="5769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B4C3A83-8A41-11CB-6A2D-7BEF63F77E82}"/>
              </a:ext>
            </a:extLst>
          </p:cNvPr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FA6FE11-5DD0-11FA-35CA-20A11B4BAD0F}"/>
              </a:ext>
            </a:extLst>
          </p:cNvPr>
          <p:cNvSpPr/>
          <p:nvPr/>
        </p:nvSpPr>
        <p:spPr>
          <a:xfrm>
            <a:off x="5306813" y="8989283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D4CFFB7-32EC-B574-6BA6-EBA1F53B5157}"/>
              </a:ext>
            </a:extLst>
          </p:cNvPr>
          <p:cNvSpPr/>
          <p:nvPr/>
        </p:nvSpPr>
        <p:spPr>
          <a:xfrm>
            <a:off x="-3233334" y="2513920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3B81E28-00AC-FC24-6698-956225384F0C}"/>
              </a:ext>
            </a:extLst>
          </p:cNvPr>
          <p:cNvSpPr txBox="1"/>
          <p:nvPr/>
        </p:nvSpPr>
        <p:spPr>
          <a:xfrm>
            <a:off x="2558106" y="2933699"/>
            <a:ext cx="6842308" cy="519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94"/>
              </a:lnSpc>
            </a:pPr>
            <a:r>
              <a:rPr lang="en-US" sz="3638" spc="4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Computer Vision &amp; AI:</a:t>
            </a:r>
          </a:p>
          <a:p>
            <a:pPr marL="785604" lvl="1" indent="-392802">
              <a:lnSpc>
                <a:spcPts val="5094"/>
              </a:lnSpc>
              <a:buFont typeface="Arial"/>
              <a:buChar char="•"/>
            </a:pPr>
            <a:r>
              <a:rPr lang="en-US" sz="3638" spc="4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OpenCV 4.8+ - Video capture &amp; processing</a:t>
            </a:r>
          </a:p>
          <a:p>
            <a:pPr marL="785604" lvl="1" indent="-392802">
              <a:lnSpc>
                <a:spcPts val="5094"/>
              </a:lnSpc>
              <a:buFont typeface="Arial"/>
              <a:buChar char="•"/>
            </a:pPr>
            <a:r>
              <a:rPr lang="en-US" sz="3638" spc="40" dirty="0" err="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MediaPipe</a:t>
            </a:r>
            <a:r>
              <a:rPr lang="en-US" sz="3638" spc="4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- Google's pose &amp; hand tracking</a:t>
            </a:r>
          </a:p>
          <a:p>
            <a:pPr marL="785604" lvl="1" indent="-392802">
              <a:lnSpc>
                <a:spcPts val="5094"/>
              </a:lnSpc>
              <a:buFont typeface="Arial"/>
              <a:buChar char="•"/>
            </a:pPr>
            <a:r>
              <a:rPr lang="en-US" sz="3638" spc="4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YOLOv8n - Real-time object detection</a:t>
            </a:r>
          </a:p>
          <a:p>
            <a:pPr marL="785604" lvl="1" indent="-392802">
              <a:lnSpc>
                <a:spcPts val="5094"/>
              </a:lnSpc>
              <a:buFont typeface="Arial"/>
              <a:buChar char="•"/>
            </a:pPr>
            <a:r>
              <a:rPr lang="en-US" sz="3638" spc="4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NumPy - Efficient numerical computing</a:t>
            </a:r>
          </a:p>
          <a:p>
            <a:pPr marL="785604" lvl="1" indent="-392802">
              <a:lnSpc>
                <a:spcPts val="5094"/>
              </a:lnSpc>
              <a:buFont typeface="Arial"/>
              <a:buChar char="•"/>
            </a:pPr>
            <a:r>
              <a:rPr lang="en-US" sz="3638" spc="4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ONNX Runtime - Optimized ML inference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863A2A0-474D-6711-BB33-D83161EF624D}"/>
              </a:ext>
            </a:extLst>
          </p:cNvPr>
          <p:cNvGrpSpPr/>
          <p:nvPr/>
        </p:nvGrpSpPr>
        <p:grpSpPr>
          <a:xfrm>
            <a:off x="9746997" y="2484217"/>
            <a:ext cx="6358418" cy="5819390"/>
            <a:chOff x="0" y="0"/>
            <a:chExt cx="1674645" cy="153267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3A8BEBF-B986-F713-6F4C-7BB48EDCC839}"/>
                </a:ext>
              </a:extLst>
            </p:cNvPr>
            <p:cNvSpPr/>
            <p:nvPr/>
          </p:nvSpPr>
          <p:spPr>
            <a:xfrm>
              <a:off x="0" y="0"/>
              <a:ext cx="1674645" cy="1532679"/>
            </a:xfrm>
            <a:custGeom>
              <a:avLst/>
              <a:gdLst/>
              <a:ahLst/>
              <a:cxnLst/>
              <a:rect l="l" t="t" r="r" b="b"/>
              <a:pathLst>
                <a:path w="1674645" h="1532679">
                  <a:moveTo>
                    <a:pt x="0" y="0"/>
                  </a:moveTo>
                  <a:lnTo>
                    <a:pt x="1674645" y="0"/>
                  </a:lnTo>
                  <a:lnTo>
                    <a:pt x="1674645" y="1532679"/>
                  </a:lnTo>
                  <a:lnTo>
                    <a:pt x="0" y="1532679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A146133-884A-0E56-ED90-23A3F1868FCD}"/>
                </a:ext>
              </a:extLst>
            </p:cNvPr>
            <p:cNvSpPr txBox="1"/>
            <p:nvPr/>
          </p:nvSpPr>
          <p:spPr>
            <a:xfrm>
              <a:off x="0" y="-38100"/>
              <a:ext cx="1674645" cy="157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8A87B8D-43F6-DBA4-D713-C6F9177F28B4}"/>
              </a:ext>
            </a:extLst>
          </p:cNvPr>
          <p:cNvSpPr txBox="1"/>
          <p:nvPr/>
        </p:nvSpPr>
        <p:spPr>
          <a:xfrm>
            <a:off x="9911244" y="3446349"/>
            <a:ext cx="5818650" cy="3884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94"/>
              </a:lnSpc>
            </a:pPr>
            <a:r>
              <a:rPr lang="en-US" sz="3638" spc="4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Web Interface:</a:t>
            </a:r>
          </a:p>
          <a:p>
            <a:pPr marL="785604" lvl="1" indent="-392802">
              <a:lnSpc>
                <a:spcPts val="5094"/>
              </a:lnSpc>
              <a:buFont typeface="Arial"/>
              <a:buChar char="•"/>
            </a:pPr>
            <a:r>
              <a:rPr lang="en-US" sz="3638" spc="40" dirty="0" err="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Gradio</a:t>
            </a:r>
            <a:r>
              <a:rPr lang="en-US" sz="3638" spc="4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4.0+ - Interactive dashboard</a:t>
            </a:r>
          </a:p>
          <a:p>
            <a:pPr marL="785604" lvl="1" indent="-392802">
              <a:lnSpc>
                <a:spcPts val="5094"/>
              </a:lnSpc>
              <a:buFont typeface="Arial"/>
              <a:buChar char="•"/>
            </a:pPr>
            <a:r>
              <a:rPr lang="en-US" sz="3638" spc="4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Python 3.8+ - Cross-platform compatibility</a:t>
            </a:r>
          </a:p>
          <a:p>
            <a:pPr>
              <a:lnSpc>
                <a:spcPts val="5094"/>
              </a:lnSpc>
            </a:pPr>
            <a:r>
              <a:rPr lang="en-US" sz="3638" spc="40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Note: CPU-only, no GPU required!</a:t>
            </a:r>
          </a:p>
        </p:txBody>
      </p:sp>
    </p:spTree>
    <p:extLst>
      <p:ext uri="{BB962C8B-B14F-4D97-AF65-F5344CB8AC3E}">
        <p14:creationId xmlns:p14="http://schemas.microsoft.com/office/powerpoint/2010/main" val="67640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DB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B9639-4075-5076-EE30-6F3AC2C3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D6F65F4-31D2-35E3-25B0-6B6DEDE1B30D}"/>
              </a:ext>
            </a:extLst>
          </p:cNvPr>
          <p:cNvSpPr txBox="1"/>
          <p:nvPr/>
        </p:nvSpPr>
        <p:spPr>
          <a:xfrm>
            <a:off x="3885241" y="346884"/>
            <a:ext cx="10517519" cy="170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103A22"/>
                </a:solidFill>
                <a:latin typeface="Wellfleet"/>
                <a:ea typeface="Wellfleet"/>
                <a:cs typeface="Wellfleet"/>
                <a:sym typeface="Wellfleet"/>
              </a:rPr>
              <a:t>Water Tracking - Deep Dive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3713FE-0151-0B7F-9F34-721B699F9E3C}"/>
              </a:ext>
            </a:extLst>
          </p:cNvPr>
          <p:cNvSpPr/>
          <p:nvPr/>
        </p:nvSpPr>
        <p:spPr>
          <a:xfrm>
            <a:off x="-470329" y="-426817"/>
            <a:ext cx="3568173" cy="2911035"/>
          </a:xfrm>
          <a:custGeom>
            <a:avLst/>
            <a:gdLst/>
            <a:ahLst/>
            <a:cxnLst/>
            <a:rect l="l" t="t" r="r" b="b"/>
            <a:pathLst>
              <a:path w="3568173" h="2911035">
                <a:moveTo>
                  <a:pt x="0" y="0"/>
                </a:moveTo>
                <a:lnTo>
                  <a:pt x="3568173" y="0"/>
                </a:lnTo>
                <a:lnTo>
                  <a:pt x="3568173" y="2911034"/>
                </a:lnTo>
                <a:lnTo>
                  <a:pt x="0" y="291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783A54E-CC21-3AF2-DC62-6A3A199CCC01}"/>
              </a:ext>
            </a:extLst>
          </p:cNvPr>
          <p:cNvSpPr/>
          <p:nvPr/>
        </p:nvSpPr>
        <p:spPr>
          <a:xfrm rot="2843882">
            <a:off x="14077487" y="-1170366"/>
            <a:ext cx="4930073" cy="3412022"/>
          </a:xfrm>
          <a:custGeom>
            <a:avLst/>
            <a:gdLst/>
            <a:ahLst/>
            <a:cxnLst/>
            <a:rect l="l" t="t" r="r" b="b"/>
            <a:pathLst>
              <a:path w="4930073" h="3412022">
                <a:moveTo>
                  <a:pt x="0" y="0"/>
                </a:moveTo>
                <a:lnTo>
                  <a:pt x="4930073" y="0"/>
                </a:lnTo>
                <a:lnTo>
                  <a:pt x="4930073" y="3412021"/>
                </a:lnTo>
                <a:lnTo>
                  <a:pt x="0" y="341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135D5E5-E5A7-8C2E-0864-EF324ABA8ECE}"/>
              </a:ext>
            </a:extLst>
          </p:cNvPr>
          <p:cNvSpPr/>
          <p:nvPr/>
        </p:nvSpPr>
        <p:spPr>
          <a:xfrm rot="2294959">
            <a:off x="-2124447" y="6615967"/>
            <a:ext cx="4976519" cy="3989510"/>
          </a:xfrm>
          <a:custGeom>
            <a:avLst/>
            <a:gdLst/>
            <a:ahLst/>
            <a:cxnLst/>
            <a:rect l="l" t="t" r="r" b="b"/>
            <a:pathLst>
              <a:path w="4976519" h="3989510">
                <a:moveTo>
                  <a:pt x="0" y="0"/>
                </a:moveTo>
                <a:lnTo>
                  <a:pt x="4976519" y="0"/>
                </a:lnTo>
                <a:lnTo>
                  <a:pt x="4976519" y="3989510"/>
                </a:lnTo>
                <a:lnTo>
                  <a:pt x="0" y="3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F64842A-278F-28E1-E1EB-58D18E92B7A7}"/>
              </a:ext>
            </a:extLst>
          </p:cNvPr>
          <p:cNvGrpSpPr/>
          <p:nvPr/>
        </p:nvGrpSpPr>
        <p:grpSpPr>
          <a:xfrm>
            <a:off x="2380992" y="2513920"/>
            <a:ext cx="7019421" cy="5789687"/>
            <a:chOff x="0" y="0"/>
            <a:chExt cx="1848736" cy="152485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E4C97A5-EA0E-61A0-4901-34B60E852996}"/>
                </a:ext>
              </a:extLst>
            </p:cNvPr>
            <p:cNvSpPr/>
            <p:nvPr/>
          </p:nvSpPr>
          <p:spPr>
            <a:xfrm>
              <a:off x="0" y="0"/>
              <a:ext cx="1848736" cy="1524856"/>
            </a:xfrm>
            <a:custGeom>
              <a:avLst/>
              <a:gdLst/>
              <a:ahLst/>
              <a:cxnLst/>
              <a:rect l="l" t="t" r="r" b="b"/>
              <a:pathLst>
                <a:path w="1848736" h="1524856">
                  <a:moveTo>
                    <a:pt x="0" y="0"/>
                  </a:moveTo>
                  <a:lnTo>
                    <a:pt x="1848736" y="0"/>
                  </a:lnTo>
                  <a:lnTo>
                    <a:pt x="1848736" y="1524856"/>
                  </a:lnTo>
                  <a:lnTo>
                    <a:pt x="0" y="1524856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80F8E06-8EFC-DB45-491F-81C02C53A04E}"/>
                </a:ext>
              </a:extLst>
            </p:cNvPr>
            <p:cNvSpPr txBox="1"/>
            <p:nvPr/>
          </p:nvSpPr>
          <p:spPr>
            <a:xfrm>
              <a:off x="0" y="-38100"/>
              <a:ext cx="1848736" cy="1562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31B2B408-9EF2-5991-8D1C-EB46C7F3D6BA}"/>
              </a:ext>
            </a:extLst>
          </p:cNvPr>
          <p:cNvSpPr/>
          <p:nvPr/>
        </p:nvSpPr>
        <p:spPr>
          <a:xfrm rot="10496968">
            <a:off x="12434289" y="8912076"/>
            <a:ext cx="7100743" cy="5769354"/>
          </a:xfrm>
          <a:custGeom>
            <a:avLst/>
            <a:gdLst/>
            <a:ahLst/>
            <a:cxnLst/>
            <a:rect l="l" t="t" r="r" b="b"/>
            <a:pathLst>
              <a:path w="7100743" h="5769354">
                <a:moveTo>
                  <a:pt x="0" y="0"/>
                </a:moveTo>
                <a:lnTo>
                  <a:pt x="7100743" y="0"/>
                </a:lnTo>
                <a:lnTo>
                  <a:pt x="7100743" y="5769353"/>
                </a:lnTo>
                <a:lnTo>
                  <a:pt x="0" y="5769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DFCEC14-1075-F774-9438-6A06AED89FDF}"/>
              </a:ext>
            </a:extLst>
          </p:cNvPr>
          <p:cNvSpPr/>
          <p:nvPr/>
        </p:nvSpPr>
        <p:spPr>
          <a:xfrm>
            <a:off x="16105415" y="3446349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6046796-61FC-99BA-06F2-47EF69283B85}"/>
              </a:ext>
            </a:extLst>
          </p:cNvPr>
          <p:cNvSpPr/>
          <p:nvPr/>
        </p:nvSpPr>
        <p:spPr>
          <a:xfrm>
            <a:off x="5306813" y="8989283"/>
            <a:ext cx="3837187" cy="3865298"/>
          </a:xfrm>
          <a:custGeom>
            <a:avLst/>
            <a:gdLst/>
            <a:ahLst/>
            <a:cxnLst/>
            <a:rect l="l" t="t" r="r" b="b"/>
            <a:pathLst>
              <a:path w="3837187" h="3865298">
                <a:moveTo>
                  <a:pt x="0" y="0"/>
                </a:moveTo>
                <a:lnTo>
                  <a:pt x="3837187" y="0"/>
                </a:lnTo>
                <a:lnTo>
                  <a:pt x="3837187" y="3865298"/>
                </a:lnTo>
                <a:lnTo>
                  <a:pt x="0" y="386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ACA0D54-A9D2-2141-7F71-5C857AA7BF54}"/>
              </a:ext>
            </a:extLst>
          </p:cNvPr>
          <p:cNvSpPr/>
          <p:nvPr/>
        </p:nvSpPr>
        <p:spPr>
          <a:xfrm>
            <a:off x="-3233334" y="2513920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28FA0B9-89EE-8629-7D25-5EEB85B5E681}"/>
              </a:ext>
            </a:extLst>
          </p:cNvPr>
          <p:cNvSpPr txBox="1"/>
          <p:nvPr/>
        </p:nvSpPr>
        <p:spPr>
          <a:xfrm>
            <a:off x="2558105" y="2447245"/>
            <a:ext cx="7673929" cy="488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0"/>
              </a:lnSpc>
            </a:pP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Step 1: Hand Gesture</a:t>
            </a:r>
          </a:p>
          <a:p>
            <a:pPr marL="737242" lvl="1" indent="-368621">
              <a:lnSpc>
                <a:spcPts val="4780"/>
              </a:lnSpc>
              <a:buFont typeface="Arial"/>
              <a:buChar char="•"/>
            </a:pPr>
            <a:r>
              <a:rPr lang="en-US" sz="3414" spc="37" dirty="0" err="1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MediaPipe</a:t>
            </a: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Hands tracks 21 landmarks</a:t>
            </a:r>
          </a:p>
          <a:p>
            <a:pPr marL="737242" lvl="1" indent="-368621">
              <a:lnSpc>
                <a:spcPts val="4780"/>
              </a:lnSpc>
              <a:buFont typeface="Arial"/>
              <a:buChar char="•"/>
            </a:pP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Detects hand-to-mouth proximity and head tilt</a:t>
            </a:r>
          </a:p>
          <a:p>
            <a:pPr marL="737242" lvl="1" indent="-368621">
              <a:lnSpc>
                <a:spcPts val="4780"/>
              </a:lnSpc>
              <a:buFont typeface="Arial"/>
              <a:buChar char="•"/>
            </a:pP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Sustained for 1 seconds</a:t>
            </a:r>
          </a:p>
          <a:p>
            <a:pPr>
              <a:lnSpc>
                <a:spcPts val="4780"/>
              </a:lnSpc>
            </a:pP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Step 2: Bottle Detection</a:t>
            </a:r>
          </a:p>
          <a:p>
            <a:pPr marL="737242" lvl="1" indent="-368621">
              <a:lnSpc>
                <a:spcPts val="4780"/>
              </a:lnSpc>
              <a:buFont typeface="Arial"/>
              <a:buChar char="•"/>
            </a:pP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YOLOv8n identifies water bottles</a:t>
            </a:r>
          </a:p>
          <a:p>
            <a:pPr marL="737242" lvl="1" indent="-368621">
              <a:lnSpc>
                <a:spcPts val="4780"/>
              </a:lnSpc>
              <a:buFont typeface="Arial"/>
              <a:buChar char="•"/>
            </a:pP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Verifies bottle in hand via overlap detection</a:t>
            </a:r>
          </a:p>
          <a:p>
            <a:pPr marL="737242" lvl="1" indent="-368621">
              <a:lnSpc>
                <a:spcPts val="4780"/>
              </a:lnSpc>
              <a:buFont typeface="Arial"/>
              <a:buChar char="•"/>
            </a:pP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Reduces false positives by 85%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27E56E8-923C-ABCF-F825-F2F2B19645BE}"/>
              </a:ext>
            </a:extLst>
          </p:cNvPr>
          <p:cNvGrpSpPr/>
          <p:nvPr/>
        </p:nvGrpSpPr>
        <p:grpSpPr>
          <a:xfrm>
            <a:off x="9746997" y="2484217"/>
            <a:ext cx="6358418" cy="5819390"/>
            <a:chOff x="0" y="0"/>
            <a:chExt cx="1674645" cy="153267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6AF2CA9-581D-F7D0-3351-862E2335DB42}"/>
                </a:ext>
              </a:extLst>
            </p:cNvPr>
            <p:cNvSpPr/>
            <p:nvPr/>
          </p:nvSpPr>
          <p:spPr>
            <a:xfrm>
              <a:off x="0" y="0"/>
              <a:ext cx="1674645" cy="1532679"/>
            </a:xfrm>
            <a:custGeom>
              <a:avLst/>
              <a:gdLst/>
              <a:ahLst/>
              <a:cxnLst/>
              <a:rect l="l" t="t" r="r" b="b"/>
              <a:pathLst>
                <a:path w="1674645" h="1532679">
                  <a:moveTo>
                    <a:pt x="0" y="0"/>
                  </a:moveTo>
                  <a:lnTo>
                    <a:pt x="1674645" y="0"/>
                  </a:lnTo>
                  <a:lnTo>
                    <a:pt x="1674645" y="1532679"/>
                  </a:lnTo>
                  <a:lnTo>
                    <a:pt x="0" y="1532679"/>
                  </a:lnTo>
                  <a:close/>
                </a:path>
              </a:pathLst>
            </a:custGeom>
            <a:solidFill>
              <a:srgbClr val="103A22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33527A1-0BE9-FB48-97E1-DCC37FA585B1}"/>
                </a:ext>
              </a:extLst>
            </p:cNvPr>
            <p:cNvSpPr txBox="1"/>
            <p:nvPr/>
          </p:nvSpPr>
          <p:spPr>
            <a:xfrm>
              <a:off x="0" y="-38100"/>
              <a:ext cx="1674645" cy="157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95F42C85-69CC-E435-A98B-BECFEC3751C2}"/>
              </a:ext>
            </a:extLst>
          </p:cNvPr>
          <p:cNvSpPr txBox="1"/>
          <p:nvPr/>
        </p:nvSpPr>
        <p:spPr>
          <a:xfrm>
            <a:off x="9746997" y="2754491"/>
            <a:ext cx="6475381" cy="242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0"/>
              </a:lnSpc>
            </a:pP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Step 3: Event Recording</a:t>
            </a:r>
          </a:p>
          <a:p>
            <a:pPr marL="737242" lvl="1" indent="-368621">
              <a:lnSpc>
                <a:spcPts val="4780"/>
              </a:lnSpc>
              <a:buFont typeface="Arial"/>
              <a:buChar char="•"/>
            </a:pP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Logs drinking event</a:t>
            </a:r>
          </a:p>
          <a:p>
            <a:pPr marL="737242" lvl="1" indent="-368621">
              <a:lnSpc>
                <a:spcPts val="4780"/>
              </a:lnSpc>
              <a:buFont typeface="Arial"/>
              <a:buChar char="•"/>
            </a:pP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5-second cooldown prevents duplicates</a:t>
            </a:r>
          </a:p>
          <a:p>
            <a:pPr marL="737242" lvl="1" indent="-368621">
              <a:lnSpc>
                <a:spcPts val="4780"/>
              </a:lnSpc>
              <a:buFont typeface="Arial"/>
              <a:buChar char="•"/>
            </a:pPr>
            <a:r>
              <a:rPr lang="en-US" sz="3414" spc="37" dirty="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Reminds every 30 minutes</a:t>
            </a:r>
          </a:p>
        </p:txBody>
      </p:sp>
    </p:spTree>
    <p:extLst>
      <p:ext uri="{BB962C8B-B14F-4D97-AF65-F5344CB8AC3E}">
        <p14:creationId xmlns:p14="http://schemas.microsoft.com/office/powerpoint/2010/main" val="306514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1021</Words>
  <Application>Microsoft Office PowerPoint</Application>
  <PresentationFormat>Custom</PresentationFormat>
  <Paragraphs>185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Pompiere</vt:lpstr>
      <vt:lpstr>Wellfleet</vt:lpstr>
      <vt:lpstr>Calibri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mittapalli akhil</cp:lastModifiedBy>
  <cp:revision>4</cp:revision>
  <dcterms:created xsi:type="dcterms:W3CDTF">2006-08-16T00:00:00Z</dcterms:created>
  <dcterms:modified xsi:type="dcterms:W3CDTF">2025-12-10T17:25:16Z</dcterms:modified>
  <dc:identifier>DAG5MqSDDjU</dc:identifier>
</cp:coreProperties>
</file>